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5.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6.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7.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27.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28.xml" ContentType="application/inkml+xml"/>
  <Override PartName="/ppt/ink/ink29.xml" ContentType="application/inkml+xml"/>
  <Override PartName="/ppt/notesSlides/notesSlide8.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7"/>
  </p:notesMasterIdLst>
  <p:sldIdLst>
    <p:sldId id="256" r:id="rId2"/>
    <p:sldId id="257" r:id="rId3"/>
    <p:sldId id="258" r:id="rId4"/>
    <p:sldId id="259" r:id="rId5"/>
    <p:sldId id="260" r:id="rId6"/>
    <p:sldId id="267" r:id="rId7"/>
    <p:sldId id="268" r:id="rId8"/>
    <p:sldId id="269" r:id="rId9"/>
    <p:sldId id="261" r:id="rId10"/>
    <p:sldId id="263" r:id="rId11"/>
    <p:sldId id="264" r:id="rId12"/>
    <p:sldId id="265" r:id="rId13"/>
    <p:sldId id="273" r:id="rId14"/>
    <p:sldId id="266"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5F27"/>
    <a:srgbClr val="EC65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8"/>
    <p:restoredTop sz="86327"/>
  </p:normalViewPr>
  <p:slideViewPr>
    <p:cSldViewPr snapToGrid="0">
      <p:cViewPr varScale="1">
        <p:scale>
          <a:sx n="110" d="100"/>
          <a:sy n="110" d="100"/>
        </p:scale>
        <p:origin x="12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nupoor/Desktop/DA%20Prac%20I-%20M.Kilger-6823-901/Pract%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nupoor/Desktop/Pract%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nupoor/Desktop/Pract%2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K Means Cluster-Pseudo F</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Sheet1!$E$1</c:f>
              <c:strCache>
                <c:ptCount val="1"/>
                <c:pt idx="0">
                  <c:v>Pseudo F</c:v>
                </c:pt>
              </c:strCache>
            </c:strRef>
          </c:tx>
          <c:spPr>
            <a:ln w="22225" cap="rnd">
              <a:solidFill>
                <a:schemeClr val="accent1"/>
              </a:solidFill>
            </a:ln>
            <a:effectLst>
              <a:glow rad="139700">
                <a:schemeClr val="accent1">
                  <a:satMod val="175000"/>
                  <a:alpha val="14000"/>
                </a:schemeClr>
              </a:glow>
            </a:effectLst>
          </c:spPr>
          <c:marker>
            <c:symbol val="none"/>
          </c:marker>
          <c:xVal>
            <c:numRef>
              <c:f>Sheet1!$B$2:$B$8</c:f>
              <c:numCache>
                <c:formatCode>General</c:formatCode>
                <c:ptCount val="7"/>
                <c:pt idx="0">
                  <c:v>3</c:v>
                </c:pt>
                <c:pt idx="1">
                  <c:v>4</c:v>
                </c:pt>
                <c:pt idx="2">
                  <c:v>5</c:v>
                </c:pt>
                <c:pt idx="3">
                  <c:v>6</c:v>
                </c:pt>
                <c:pt idx="4">
                  <c:v>7</c:v>
                </c:pt>
                <c:pt idx="5">
                  <c:v>8</c:v>
                </c:pt>
                <c:pt idx="6">
                  <c:v>9</c:v>
                </c:pt>
              </c:numCache>
            </c:numRef>
          </c:xVal>
          <c:yVal>
            <c:numRef>
              <c:f>Sheet1!$E$2:$E$8</c:f>
              <c:numCache>
                <c:formatCode>General</c:formatCode>
                <c:ptCount val="7"/>
                <c:pt idx="0">
                  <c:v>6106.28</c:v>
                </c:pt>
                <c:pt idx="1">
                  <c:v>5555.32</c:v>
                </c:pt>
                <c:pt idx="2">
                  <c:v>5094.47</c:v>
                </c:pt>
                <c:pt idx="3">
                  <c:v>4477.51</c:v>
                </c:pt>
                <c:pt idx="4">
                  <c:v>4297.8100000000004</c:v>
                </c:pt>
                <c:pt idx="5">
                  <c:v>3996.41</c:v>
                </c:pt>
                <c:pt idx="6">
                  <c:v>4140.6099999999997</c:v>
                </c:pt>
              </c:numCache>
            </c:numRef>
          </c:yVal>
          <c:smooth val="0"/>
          <c:extLst>
            <c:ext xmlns:c16="http://schemas.microsoft.com/office/drawing/2014/chart" uri="{C3380CC4-5D6E-409C-BE32-E72D297353CC}">
              <c16:uniqueId val="{00000000-070C-AB42-8D98-BA1A13AB25AC}"/>
            </c:ext>
          </c:extLst>
        </c:ser>
        <c:dLbls>
          <c:showLegendKey val="0"/>
          <c:showVal val="0"/>
          <c:showCatName val="0"/>
          <c:showSerName val="0"/>
          <c:showPercent val="0"/>
          <c:showBubbleSize val="0"/>
        </c:dLbls>
        <c:axId val="430403215"/>
        <c:axId val="429941711"/>
      </c:scatterChart>
      <c:valAx>
        <c:axId val="430403215"/>
        <c:scaling>
          <c:orientation val="minMax"/>
          <c:min val="1"/>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Clusters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29941711"/>
        <c:crosses val="autoZero"/>
        <c:crossBetween val="midCat"/>
        <c:majorUnit val="1"/>
      </c:valAx>
      <c:valAx>
        <c:axId val="429941711"/>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Pseudo F values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30403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K Means cluster-CCC</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CCC</c:v>
                </c:pt>
              </c:strCache>
            </c:strRef>
          </c:tx>
          <c:spPr>
            <a:ln w="22225" cap="rnd">
              <a:solidFill>
                <a:schemeClr val="accent1"/>
              </a:solidFill>
            </a:ln>
            <a:effectLst>
              <a:glow rad="139700">
                <a:schemeClr val="accent1">
                  <a:satMod val="175000"/>
                  <a:alpha val="14000"/>
                </a:schemeClr>
              </a:glow>
            </a:effectLst>
          </c:spPr>
          <c:marker>
            <c:symbol val="none"/>
          </c:marker>
          <c:xVal>
            <c:numRef>
              <c:f>Sheet1!$B$2:$B$8</c:f>
              <c:numCache>
                <c:formatCode>General</c:formatCode>
                <c:ptCount val="7"/>
                <c:pt idx="0">
                  <c:v>3</c:v>
                </c:pt>
                <c:pt idx="1">
                  <c:v>4</c:v>
                </c:pt>
                <c:pt idx="2">
                  <c:v>5</c:v>
                </c:pt>
                <c:pt idx="3">
                  <c:v>6</c:v>
                </c:pt>
                <c:pt idx="4">
                  <c:v>7</c:v>
                </c:pt>
                <c:pt idx="5">
                  <c:v>8</c:v>
                </c:pt>
                <c:pt idx="6">
                  <c:v>9</c:v>
                </c:pt>
              </c:numCache>
            </c:numRef>
          </c:xVal>
          <c:yVal>
            <c:numRef>
              <c:f>Sheet1!$D$2:$D$8</c:f>
              <c:numCache>
                <c:formatCode>General</c:formatCode>
                <c:ptCount val="7"/>
                <c:pt idx="0">
                  <c:v>62.725000000000001</c:v>
                </c:pt>
                <c:pt idx="1">
                  <c:v>55.320999999999998</c:v>
                </c:pt>
                <c:pt idx="2">
                  <c:v>44.393999999999998</c:v>
                </c:pt>
                <c:pt idx="3">
                  <c:v>26.085999999999999</c:v>
                </c:pt>
                <c:pt idx="4">
                  <c:v>27.45</c:v>
                </c:pt>
                <c:pt idx="5">
                  <c:v>24.486000000000001</c:v>
                </c:pt>
                <c:pt idx="6">
                  <c:v>54.908999999999999</c:v>
                </c:pt>
              </c:numCache>
            </c:numRef>
          </c:yVal>
          <c:smooth val="0"/>
          <c:extLst>
            <c:ext xmlns:c16="http://schemas.microsoft.com/office/drawing/2014/chart" uri="{C3380CC4-5D6E-409C-BE32-E72D297353CC}">
              <c16:uniqueId val="{00000000-236A-0E4B-BB33-5511F4A5309A}"/>
            </c:ext>
          </c:extLst>
        </c:ser>
        <c:dLbls>
          <c:showLegendKey val="0"/>
          <c:showVal val="0"/>
          <c:showCatName val="0"/>
          <c:showSerName val="0"/>
          <c:showPercent val="0"/>
          <c:showBubbleSize val="0"/>
        </c:dLbls>
        <c:axId val="2102239711"/>
        <c:axId val="1975719888"/>
      </c:scatterChart>
      <c:valAx>
        <c:axId val="2102239711"/>
        <c:scaling>
          <c:orientation val="minMax"/>
          <c:max val="10"/>
          <c:min val="1"/>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Clusters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75719888"/>
        <c:crosses val="autoZero"/>
        <c:crossBetween val="midCat"/>
      </c:valAx>
      <c:valAx>
        <c:axId val="1975719888"/>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CCC</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10223971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K Means cluster-R square</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3658179205258325"/>
          <c:y val="0.1410471406643965"/>
          <c:w val="0.82419809187184734"/>
          <c:h val="0.70465566836205229"/>
        </c:manualLayout>
      </c:layout>
      <c:scatterChart>
        <c:scatterStyle val="lineMarker"/>
        <c:varyColors val="0"/>
        <c:ser>
          <c:idx val="0"/>
          <c:order val="0"/>
          <c:tx>
            <c:strRef>
              <c:f>Sheet1!$C$1</c:f>
              <c:strCache>
                <c:ptCount val="1"/>
                <c:pt idx="0">
                  <c:v>R square</c:v>
                </c:pt>
              </c:strCache>
            </c:strRef>
          </c:tx>
          <c:spPr>
            <a:ln w="22225" cap="rnd">
              <a:solidFill>
                <a:schemeClr val="accent1"/>
              </a:solidFill>
            </a:ln>
            <a:effectLst>
              <a:glow rad="139700">
                <a:schemeClr val="accent1">
                  <a:satMod val="175000"/>
                  <a:alpha val="14000"/>
                </a:schemeClr>
              </a:glow>
            </a:effectLst>
          </c:spPr>
          <c:marker>
            <c:symbol val="none"/>
          </c:marker>
          <c:xVal>
            <c:numRef>
              <c:f>Sheet1!$B$2:$B$8</c:f>
              <c:numCache>
                <c:formatCode>General</c:formatCode>
                <c:ptCount val="7"/>
                <c:pt idx="0">
                  <c:v>3</c:v>
                </c:pt>
                <c:pt idx="1">
                  <c:v>4</c:v>
                </c:pt>
                <c:pt idx="2">
                  <c:v>5</c:v>
                </c:pt>
                <c:pt idx="3">
                  <c:v>6</c:v>
                </c:pt>
                <c:pt idx="4">
                  <c:v>7</c:v>
                </c:pt>
                <c:pt idx="5">
                  <c:v>8</c:v>
                </c:pt>
                <c:pt idx="6">
                  <c:v>9</c:v>
                </c:pt>
              </c:numCache>
            </c:numRef>
          </c:xVal>
          <c:yVal>
            <c:numRef>
              <c:f>Sheet1!$C$2:$C$8</c:f>
              <c:numCache>
                <c:formatCode>General</c:formatCode>
                <c:ptCount val="7"/>
                <c:pt idx="0">
                  <c:v>0.26954</c:v>
                </c:pt>
                <c:pt idx="1">
                  <c:v>0.34855999999999998</c:v>
                </c:pt>
                <c:pt idx="2">
                  <c:v>0.40932000000000002</c:v>
                </c:pt>
                <c:pt idx="3">
                  <c:v>0.44995000000000002</c:v>
                </c:pt>
                <c:pt idx="4">
                  <c:v>0.48563000000000001</c:v>
                </c:pt>
                <c:pt idx="5">
                  <c:v>0.50815999999999995</c:v>
                </c:pt>
                <c:pt idx="6">
                  <c:v>0.52703999999999995</c:v>
                </c:pt>
              </c:numCache>
            </c:numRef>
          </c:yVal>
          <c:smooth val="0"/>
          <c:extLst>
            <c:ext xmlns:c16="http://schemas.microsoft.com/office/drawing/2014/chart" uri="{C3380CC4-5D6E-409C-BE32-E72D297353CC}">
              <c16:uniqueId val="{00000000-CDE9-134E-8731-FD1B6503E18E}"/>
            </c:ext>
          </c:extLst>
        </c:ser>
        <c:dLbls>
          <c:showLegendKey val="0"/>
          <c:showVal val="0"/>
          <c:showCatName val="0"/>
          <c:showSerName val="0"/>
          <c:showPercent val="0"/>
          <c:showBubbleSize val="0"/>
        </c:dLbls>
        <c:axId val="1148796095"/>
        <c:axId val="1148759487"/>
      </c:scatterChart>
      <c:valAx>
        <c:axId val="1148796095"/>
        <c:scaling>
          <c:orientation val="minMax"/>
          <c:min val="1"/>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Clusters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148759487"/>
        <c:crosses val="autoZero"/>
        <c:crossBetween val="midCat"/>
      </c:valAx>
      <c:valAx>
        <c:axId val="1148759487"/>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R Square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1487960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4FDA47-D733-7746-BEEB-E2DA35B362BF}"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EB1F5DED-1431-774D-B271-F3C050EF5916}">
      <dgm:prSet phldrT="[Text]" custT="1"/>
      <dgm:spPr/>
      <dgm:t>
        <a:bodyPr/>
        <a:lstStyle/>
        <a:p>
          <a:r>
            <a:rPr lang="en-US" sz="3200" dirty="0">
              <a:latin typeface="+mj-lt"/>
            </a:rPr>
            <a:t>Single Variables</a:t>
          </a:r>
        </a:p>
      </dgm:t>
    </dgm:pt>
    <dgm:pt modelId="{D20B3D85-642B-E24F-8A1A-0B7931AEB408}" type="parTrans" cxnId="{4F8A3B36-DD32-B64A-B8F7-7A66000AEEAD}">
      <dgm:prSet/>
      <dgm:spPr/>
      <dgm:t>
        <a:bodyPr/>
        <a:lstStyle/>
        <a:p>
          <a:endParaRPr lang="en-US"/>
        </a:p>
      </dgm:t>
    </dgm:pt>
    <dgm:pt modelId="{DDCC89CF-F1CA-1545-ACFD-4C527BD73A66}" type="sibTrans" cxnId="{4F8A3B36-DD32-B64A-B8F7-7A66000AEEAD}">
      <dgm:prSet/>
      <dgm:spPr/>
      <dgm:t>
        <a:bodyPr/>
        <a:lstStyle/>
        <a:p>
          <a:endParaRPr lang="en-US"/>
        </a:p>
      </dgm:t>
    </dgm:pt>
    <dgm:pt modelId="{64E95688-38EC-E24D-8F8A-2A34F6A27501}">
      <dgm:prSet phldrT="[Text]"/>
      <dgm:spPr/>
      <dgm:t>
        <a:bodyPr/>
        <a:lstStyle/>
        <a:p>
          <a:r>
            <a:rPr lang="en-US" b="0" i="0" u="none" dirty="0">
              <a:latin typeface="Times New Roman" panose="02020603050405020304" pitchFamily="18" charset="0"/>
              <a:cs typeface="Times New Roman" panose="02020603050405020304" pitchFamily="18" charset="0"/>
            </a:rPr>
            <a:t>CONSIDER MY DIET TO BE VERY HEALTHY</a:t>
          </a:r>
          <a:endParaRPr lang="en-US" dirty="0">
            <a:latin typeface="Times New Roman" panose="02020603050405020304" pitchFamily="18" charset="0"/>
            <a:cs typeface="Times New Roman" panose="02020603050405020304" pitchFamily="18" charset="0"/>
          </a:endParaRPr>
        </a:p>
      </dgm:t>
    </dgm:pt>
    <dgm:pt modelId="{5CACFC87-A98D-1548-B074-74BD1EF2EC5D}" type="parTrans" cxnId="{870E93D8-9E44-2C45-A228-20986A2EBB5C}">
      <dgm:prSet/>
      <dgm:spPr/>
      <dgm:t>
        <a:bodyPr/>
        <a:lstStyle/>
        <a:p>
          <a:endParaRPr lang="en-US"/>
        </a:p>
      </dgm:t>
    </dgm:pt>
    <dgm:pt modelId="{F34DFB57-9043-364C-BC0C-F9A3B38FC745}" type="sibTrans" cxnId="{870E93D8-9E44-2C45-A228-20986A2EBB5C}">
      <dgm:prSet/>
      <dgm:spPr/>
      <dgm:t>
        <a:bodyPr/>
        <a:lstStyle/>
        <a:p>
          <a:endParaRPr lang="en-US"/>
        </a:p>
      </dgm:t>
    </dgm:pt>
    <dgm:pt modelId="{660DC16F-3B03-2843-B9E2-398413CB6CFA}">
      <dgm:prSet phldrT="[Text]"/>
      <dgm:spPr/>
      <dgm:t>
        <a:bodyPr/>
        <a:lstStyle/>
        <a:p>
          <a:r>
            <a:rPr lang="en-US" b="0" i="0" u="none" dirty="0">
              <a:latin typeface="Times New Roman" panose="02020603050405020304" pitchFamily="18" charset="0"/>
              <a:cs typeface="Times New Roman" panose="02020603050405020304" pitchFamily="18" charset="0"/>
            </a:rPr>
            <a:t>TOO BUSY TO TAKE CARE OF MYSELF AS I SHOULD</a:t>
          </a:r>
          <a:endParaRPr lang="en-US" dirty="0">
            <a:latin typeface="Times New Roman" panose="02020603050405020304" pitchFamily="18" charset="0"/>
            <a:cs typeface="Times New Roman" panose="02020603050405020304" pitchFamily="18" charset="0"/>
          </a:endParaRPr>
        </a:p>
      </dgm:t>
    </dgm:pt>
    <dgm:pt modelId="{EE50D905-82F9-DC4D-A457-E4364D757292}" type="parTrans" cxnId="{F4A47839-B4FB-6D43-B9ED-0E36B1D4B508}">
      <dgm:prSet/>
      <dgm:spPr/>
      <dgm:t>
        <a:bodyPr/>
        <a:lstStyle/>
        <a:p>
          <a:endParaRPr lang="en-US"/>
        </a:p>
      </dgm:t>
    </dgm:pt>
    <dgm:pt modelId="{66FC1D39-5531-454F-9034-6782B9F681F6}" type="sibTrans" cxnId="{F4A47839-B4FB-6D43-B9ED-0E36B1D4B508}">
      <dgm:prSet/>
      <dgm:spPr/>
      <dgm:t>
        <a:bodyPr/>
        <a:lstStyle/>
        <a:p>
          <a:endParaRPr lang="en-US"/>
        </a:p>
      </dgm:t>
    </dgm:pt>
    <dgm:pt modelId="{4FC0EAB9-D40F-D344-8CB0-F245D5C00681}">
      <dgm:prSet phldrT="[Text]" custT="1"/>
      <dgm:spPr/>
      <dgm:t>
        <a:bodyPr/>
        <a:lstStyle/>
        <a:p>
          <a:pPr marL="0" lvl="0" indent="0" algn="ctr" defTabSz="1422400">
            <a:lnSpc>
              <a:spcPct val="90000"/>
            </a:lnSpc>
            <a:spcBef>
              <a:spcPct val="0"/>
            </a:spcBef>
            <a:spcAft>
              <a:spcPct val="35000"/>
            </a:spcAft>
            <a:buNone/>
          </a:pPr>
          <a:r>
            <a:rPr lang="en-US" sz="2800" kern="1200">
              <a:latin typeface="Georgia Pro Semibold"/>
              <a:ea typeface="+mn-ea"/>
              <a:cs typeface="+mn-cs"/>
            </a:rPr>
            <a:t>Abstract Variables </a:t>
          </a:r>
        </a:p>
        <a:p>
          <a:pPr marL="0" lvl="0" indent="0" algn="ctr" defTabSz="1422400">
            <a:lnSpc>
              <a:spcPct val="90000"/>
            </a:lnSpc>
            <a:spcBef>
              <a:spcPct val="0"/>
            </a:spcBef>
            <a:spcAft>
              <a:spcPct val="35000"/>
            </a:spcAft>
            <a:buNone/>
          </a:pPr>
          <a:r>
            <a:rPr lang="en-US" sz="2800" kern="1200">
              <a:latin typeface="Georgia Pro Semibold"/>
              <a:ea typeface="+mn-ea"/>
              <a:cs typeface="+mn-cs"/>
            </a:rPr>
            <a:t>1 &amp; 2</a:t>
          </a:r>
          <a:endParaRPr lang="en-US" sz="2800" kern="1200" dirty="0">
            <a:latin typeface="Georgia Pro Semibold"/>
            <a:ea typeface="+mn-ea"/>
            <a:cs typeface="+mn-cs"/>
          </a:endParaRPr>
        </a:p>
      </dgm:t>
    </dgm:pt>
    <dgm:pt modelId="{3E097FA6-53E6-1A4C-8ADD-1AF6BB5E8E8A}" type="parTrans" cxnId="{9EE6144D-6FDE-F54A-9796-3E7B1EA99CB1}">
      <dgm:prSet/>
      <dgm:spPr/>
      <dgm:t>
        <a:bodyPr/>
        <a:lstStyle/>
        <a:p>
          <a:endParaRPr lang="en-US"/>
        </a:p>
      </dgm:t>
    </dgm:pt>
    <dgm:pt modelId="{43778BEF-61DE-C24B-806C-DFD9BF3375FF}" type="sibTrans" cxnId="{9EE6144D-6FDE-F54A-9796-3E7B1EA99CB1}">
      <dgm:prSet/>
      <dgm:spPr/>
      <dgm:t>
        <a:bodyPr/>
        <a:lstStyle/>
        <a:p>
          <a:endParaRPr lang="en-US"/>
        </a:p>
      </dgm:t>
    </dgm:pt>
    <dgm:pt modelId="{4B7A48DB-8379-A343-95BD-BAE94A2F4855}">
      <dgm:prSet phldrT="[Text]" custT="1"/>
      <dgm:spPr/>
      <dgm:t>
        <a:bodyPr/>
        <a:lstStyle/>
        <a:p>
          <a:pPr marL="0" lvl="0" indent="0" algn="ctr" defTabSz="1422400">
            <a:lnSpc>
              <a:spcPct val="90000"/>
            </a:lnSpc>
            <a:spcBef>
              <a:spcPct val="0"/>
            </a:spcBef>
            <a:spcAft>
              <a:spcPct val="35000"/>
            </a:spcAft>
            <a:buNone/>
          </a:pPr>
          <a:r>
            <a:rPr lang="en-US" sz="2400" kern="1200">
              <a:latin typeface="Georgia Pro Semibold"/>
              <a:ea typeface="+mn-ea"/>
              <a:cs typeface="+mn-cs"/>
            </a:rPr>
            <a:t>Descriptive Variables</a:t>
          </a:r>
          <a:endParaRPr lang="en-US" sz="2400" kern="1200" dirty="0">
            <a:latin typeface="Georgia Pro Semibold"/>
            <a:ea typeface="+mn-ea"/>
            <a:cs typeface="+mn-cs"/>
          </a:endParaRPr>
        </a:p>
      </dgm:t>
    </dgm:pt>
    <dgm:pt modelId="{645999DA-19A1-C74C-A676-BF7A3A964ECF}" type="parTrans" cxnId="{7552006B-9DA1-AC48-945F-0BD244F406AC}">
      <dgm:prSet/>
      <dgm:spPr/>
      <dgm:t>
        <a:bodyPr/>
        <a:lstStyle/>
        <a:p>
          <a:endParaRPr lang="en-US"/>
        </a:p>
      </dgm:t>
    </dgm:pt>
    <dgm:pt modelId="{3A7E40D4-5938-E842-B4BA-A9785C175A15}" type="sibTrans" cxnId="{7552006B-9DA1-AC48-945F-0BD244F406AC}">
      <dgm:prSet/>
      <dgm:spPr/>
      <dgm:t>
        <a:bodyPr/>
        <a:lstStyle/>
        <a:p>
          <a:endParaRPr lang="en-US"/>
        </a:p>
      </dgm:t>
    </dgm:pt>
    <dgm:pt modelId="{9AE88FAF-4B54-784B-8ABC-E955E90EF793}">
      <dgm:prSet phldrT="[Text]" custT="1"/>
      <dgm:spPr/>
      <dgm:t>
        <a:bodyPr/>
        <a:lstStyle/>
        <a:p>
          <a:r>
            <a:rPr lang="en-US" sz="1600" dirty="0">
              <a:latin typeface="Times New Roman" panose="02020603050405020304" pitchFamily="18" charset="0"/>
              <a:cs typeface="Times New Roman" panose="02020603050405020304" pitchFamily="18" charset="0"/>
            </a:rPr>
            <a:t>McDonald’s</a:t>
          </a:r>
        </a:p>
      </dgm:t>
    </dgm:pt>
    <dgm:pt modelId="{D329FB8E-470C-2640-9F71-03CB13CB7714}" type="parTrans" cxnId="{86F9BDB0-B41E-4E4B-B3CA-D3A39BA726A7}">
      <dgm:prSet/>
      <dgm:spPr/>
      <dgm:t>
        <a:bodyPr/>
        <a:lstStyle/>
        <a:p>
          <a:endParaRPr lang="en-US"/>
        </a:p>
      </dgm:t>
    </dgm:pt>
    <dgm:pt modelId="{A2644C4F-0C4D-544F-A437-61A34E34D6E8}" type="sibTrans" cxnId="{86F9BDB0-B41E-4E4B-B3CA-D3A39BA726A7}">
      <dgm:prSet/>
      <dgm:spPr/>
      <dgm:t>
        <a:bodyPr/>
        <a:lstStyle/>
        <a:p>
          <a:endParaRPr lang="en-US"/>
        </a:p>
      </dgm:t>
    </dgm:pt>
    <dgm:pt modelId="{00589EDE-2BB6-504A-B22B-F968044F8E1E}">
      <dgm:prSet phldrT="[Text]" custT="1"/>
      <dgm:spPr/>
      <dgm:t>
        <a:bodyPr/>
        <a:lstStyle/>
        <a:p>
          <a:r>
            <a:rPr lang="en-US" sz="1600" dirty="0">
              <a:latin typeface="Times New Roman" panose="02020603050405020304" pitchFamily="18" charset="0"/>
              <a:cs typeface="Times New Roman" panose="02020603050405020304" pitchFamily="18" charset="0"/>
            </a:rPr>
            <a:t>Marital Status</a:t>
          </a:r>
        </a:p>
      </dgm:t>
    </dgm:pt>
    <dgm:pt modelId="{BC7C3A97-406C-E947-A178-81188ADF54F8}" type="parTrans" cxnId="{044A3220-023A-824B-BFA3-15AC1246D391}">
      <dgm:prSet/>
      <dgm:spPr/>
      <dgm:t>
        <a:bodyPr/>
        <a:lstStyle/>
        <a:p>
          <a:endParaRPr lang="en-US"/>
        </a:p>
      </dgm:t>
    </dgm:pt>
    <dgm:pt modelId="{661C8E85-22F5-E247-9288-53E58665E6B7}" type="sibTrans" cxnId="{044A3220-023A-824B-BFA3-15AC1246D391}">
      <dgm:prSet/>
      <dgm:spPr/>
      <dgm:t>
        <a:bodyPr/>
        <a:lstStyle/>
        <a:p>
          <a:endParaRPr lang="en-US"/>
        </a:p>
      </dgm:t>
    </dgm:pt>
    <dgm:pt modelId="{6709B7DB-E127-A54C-AE97-B79872F09F3F}">
      <dgm:prSet phldrT="[Text]"/>
      <dgm:spPr/>
      <dgm:t>
        <a:bodyPr/>
        <a:lstStyle/>
        <a:p>
          <a:r>
            <a:rPr lang="en-US" b="0" i="0" u="none" dirty="0">
              <a:latin typeface="Times New Roman" panose="02020603050405020304" pitchFamily="18" charset="0"/>
              <a:cs typeface="Times New Roman" panose="02020603050405020304" pitchFamily="18" charset="0"/>
            </a:rPr>
            <a:t>OFTEN EAT STORE-MADE, PRE-COOKED MEALS</a:t>
          </a:r>
          <a:endParaRPr lang="en-US" dirty="0">
            <a:latin typeface="Times New Roman" panose="02020603050405020304" pitchFamily="18" charset="0"/>
            <a:cs typeface="Times New Roman" panose="02020603050405020304" pitchFamily="18" charset="0"/>
          </a:endParaRPr>
        </a:p>
      </dgm:t>
    </dgm:pt>
    <dgm:pt modelId="{77A82F85-4471-B949-B5EA-C6A80898FE61}" type="parTrans" cxnId="{3B47957D-D9C7-324C-AD62-E05C854CBF4B}">
      <dgm:prSet/>
      <dgm:spPr/>
      <dgm:t>
        <a:bodyPr/>
        <a:lstStyle/>
        <a:p>
          <a:endParaRPr lang="en-US"/>
        </a:p>
      </dgm:t>
    </dgm:pt>
    <dgm:pt modelId="{F963021A-3BCB-2D4C-9350-24D1BA895496}" type="sibTrans" cxnId="{3B47957D-D9C7-324C-AD62-E05C854CBF4B}">
      <dgm:prSet/>
      <dgm:spPr/>
      <dgm:t>
        <a:bodyPr/>
        <a:lstStyle/>
        <a:p>
          <a:endParaRPr lang="en-US"/>
        </a:p>
      </dgm:t>
    </dgm:pt>
    <dgm:pt modelId="{BE597DD1-9D96-FF4E-A3C3-7806DCC32454}">
      <dgm:prSet phldrT="[Text]"/>
      <dgm:spPr/>
      <dgm:t>
        <a:bodyPr/>
        <a:lstStyle/>
        <a:p>
          <a:r>
            <a:rPr lang="en-US" b="0" i="0" u="none" dirty="0">
              <a:latin typeface="Times New Roman" panose="02020603050405020304" pitchFamily="18" charset="0"/>
              <a:cs typeface="Times New Roman" panose="02020603050405020304" pitchFamily="18" charset="0"/>
            </a:rPr>
            <a:t>IMPORTANT TO BE ATTRACTIVE/OPPOSITE SEX</a:t>
          </a:r>
          <a:endParaRPr lang="en-US" dirty="0">
            <a:latin typeface="Times New Roman" panose="02020603050405020304" pitchFamily="18" charset="0"/>
            <a:cs typeface="Times New Roman" panose="02020603050405020304" pitchFamily="18" charset="0"/>
          </a:endParaRPr>
        </a:p>
      </dgm:t>
    </dgm:pt>
    <dgm:pt modelId="{32E6AA63-9209-1049-8E6F-076511C27FBD}" type="parTrans" cxnId="{79CB8CFF-F796-514C-A4D8-5A7C91A5F1EA}">
      <dgm:prSet/>
      <dgm:spPr/>
      <dgm:t>
        <a:bodyPr/>
        <a:lstStyle/>
        <a:p>
          <a:endParaRPr lang="en-US"/>
        </a:p>
      </dgm:t>
    </dgm:pt>
    <dgm:pt modelId="{5E8E42D2-7C98-DB49-BB41-DD73873D40E3}" type="sibTrans" cxnId="{79CB8CFF-F796-514C-A4D8-5A7C91A5F1EA}">
      <dgm:prSet/>
      <dgm:spPr/>
      <dgm:t>
        <a:bodyPr/>
        <a:lstStyle/>
        <a:p>
          <a:endParaRPr lang="en-US"/>
        </a:p>
      </dgm:t>
    </dgm:pt>
    <dgm:pt modelId="{DDE7B0B7-1701-C541-A719-CD82CAA67086}">
      <dgm:prSet phldrT="[Text]" custT="1"/>
      <dgm:spPr/>
      <dgm:t>
        <a:bodyPr/>
        <a:lstStyle/>
        <a:p>
          <a:r>
            <a:rPr lang="en-US" sz="1200" b="0" i="0" u="none" dirty="0">
              <a:latin typeface="Times New Roman" panose="02020603050405020304" pitchFamily="18" charset="0"/>
              <a:cs typeface="Times New Roman" panose="02020603050405020304" pitchFamily="18" charset="0"/>
            </a:rPr>
            <a:t>I MAKE MY CLOTHES LAST A LONG TIME</a:t>
          </a:r>
          <a:endParaRPr lang="en-US" sz="1200" dirty="0">
            <a:latin typeface="Times New Roman" panose="02020603050405020304" pitchFamily="18" charset="0"/>
            <a:cs typeface="Times New Roman" panose="02020603050405020304" pitchFamily="18" charset="0"/>
          </a:endParaRPr>
        </a:p>
      </dgm:t>
    </dgm:pt>
    <dgm:pt modelId="{93F2D526-ABA1-6E4C-9D39-9C6CCB99C528}" type="sibTrans" cxnId="{16C19BFE-AE16-5F43-995B-6880DE49140B}">
      <dgm:prSet/>
      <dgm:spPr/>
      <dgm:t>
        <a:bodyPr/>
        <a:lstStyle/>
        <a:p>
          <a:endParaRPr lang="en-US"/>
        </a:p>
      </dgm:t>
    </dgm:pt>
    <dgm:pt modelId="{6EF5D077-5957-3643-B903-7AA45E4DF2A6}" type="parTrans" cxnId="{16C19BFE-AE16-5F43-995B-6880DE49140B}">
      <dgm:prSet/>
      <dgm:spPr/>
      <dgm:t>
        <a:bodyPr/>
        <a:lstStyle/>
        <a:p>
          <a:endParaRPr lang="en-US"/>
        </a:p>
      </dgm:t>
    </dgm:pt>
    <dgm:pt modelId="{8CB0FA13-6D2C-854D-B178-E4F9CA2C3D32}">
      <dgm:prSet phldrT="[Text]" custT="1"/>
      <dgm:spPr/>
      <dgm:t>
        <a:bodyPr/>
        <a:lstStyle/>
        <a:p>
          <a:r>
            <a:rPr lang="en-US" sz="1200" b="0" i="0" u="none" dirty="0">
              <a:latin typeface="Times New Roman" panose="02020603050405020304" pitchFamily="18" charset="0"/>
              <a:cs typeface="Times New Roman" panose="02020603050405020304" pitchFamily="18" charset="0"/>
            </a:rPr>
            <a:t>COMFORT MST IMPRTNT FCTR IN CLTHS I BUY</a:t>
          </a:r>
          <a:endParaRPr lang="en-US" sz="1200" dirty="0">
            <a:latin typeface="Times New Roman" panose="02020603050405020304" pitchFamily="18" charset="0"/>
            <a:cs typeface="Times New Roman" panose="02020603050405020304" pitchFamily="18" charset="0"/>
          </a:endParaRPr>
        </a:p>
      </dgm:t>
    </dgm:pt>
    <dgm:pt modelId="{9C7FB3DB-4492-4F45-B3E9-0CC0C1D88B37}" type="sibTrans" cxnId="{D09B232E-5BDB-4748-A48E-E0EE65A6CB76}">
      <dgm:prSet/>
      <dgm:spPr/>
      <dgm:t>
        <a:bodyPr/>
        <a:lstStyle/>
        <a:p>
          <a:endParaRPr lang="en-US"/>
        </a:p>
      </dgm:t>
    </dgm:pt>
    <dgm:pt modelId="{04C77D4B-025C-6C4B-983D-BE324716E171}" type="parTrans" cxnId="{D09B232E-5BDB-4748-A48E-E0EE65A6CB76}">
      <dgm:prSet/>
      <dgm:spPr/>
      <dgm:t>
        <a:bodyPr/>
        <a:lstStyle/>
        <a:p>
          <a:endParaRPr lang="en-US"/>
        </a:p>
      </dgm:t>
    </dgm:pt>
    <dgm:pt modelId="{F4CD5518-6E8C-AF48-9307-FBB609084FFC}">
      <dgm:prSet phldrT="[Text]" custT="1"/>
      <dgm:spPr/>
      <dgm:t>
        <a:bodyPr/>
        <a:lstStyle/>
        <a:p>
          <a:r>
            <a:rPr lang="en-US" sz="1200" b="0" i="0" u="none" dirty="0">
              <a:latin typeface="Times New Roman" panose="02020603050405020304" pitchFamily="18" charset="0"/>
              <a:cs typeface="Times New Roman" panose="02020603050405020304" pitchFamily="18" charset="0"/>
            </a:rPr>
            <a:t>STICK W/ STYLES HAVE STOOD TEST OF TIME</a:t>
          </a:r>
          <a:endParaRPr lang="en-US" sz="1200" dirty="0">
            <a:latin typeface="Times New Roman" panose="02020603050405020304" pitchFamily="18" charset="0"/>
            <a:cs typeface="Times New Roman" panose="02020603050405020304" pitchFamily="18" charset="0"/>
          </a:endParaRPr>
        </a:p>
      </dgm:t>
    </dgm:pt>
    <dgm:pt modelId="{FA1298E6-AB44-044D-B5D6-97686CFE958C}" type="parTrans" cxnId="{779239EA-A143-F54A-B731-C10A7262B0F9}">
      <dgm:prSet/>
      <dgm:spPr/>
      <dgm:t>
        <a:bodyPr/>
        <a:lstStyle/>
        <a:p>
          <a:endParaRPr lang="en-US"/>
        </a:p>
      </dgm:t>
    </dgm:pt>
    <dgm:pt modelId="{23F15E78-7B87-A249-8FD9-02226D1B8265}" type="sibTrans" cxnId="{779239EA-A143-F54A-B731-C10A7262B0F9}">
      <dgm:prSet/>
      <dgm:spPr/>
      <dgm:t>
        <a:bodyPr/>
        <a:lstStyle/>
        <a:p>
          <a:endParaRPr lang="en-US"/>
        </a:p>
      </dgm:t>
    </dgm:pt>
    <dgm:pt modelId="{0432A875-F2D3-A540-8E0B-0529103B11C0}">
      <dgm:prSet phldrT="[Text]" custT="1"/>
      <dgm:spPr/>
      <dgm:t>
        <a:bodyPr/>
        <a:lstStyle/>
        <a:p>
          <a:r>
            <a:rPr lang="en-US" sz="1200" b="0" i="0" u="none" dirty="0">
              <a:latin typeface="Times New Roman" panose="02020603050405020304" pitchFamily="18" charset="0"/>
              <a:cs typeface="Times New Roman" panose="02020603050405020304" pitchFamily="18" charset="0"/>
            </a:rPr>
            <a:t>DRESS TO PLEASE MYSELF</a:t>
          </a:r>
          <a:endParaRPr lang="en-US" sz="1200" dirty="0">
            <a:latin typeface="Times New Roman" panose="02020603050405020304" pitchFamily="18" charset="0"/>
            <a:cs typeface="Times New Roman" panose="02020603050405020304" pitchFamily="18" charset="0"/>
          </a:endParaRPr>
        </a:p>
      </dgm:t>
    </dgm:pt>
    <dgm:pt modelId="{7F4AC74F-F477-3D4A-8159-E6923ACC37B6}" type="parTrans" cxnId="{F51927D8-1A19-2041-828D-D938AEA4A829}">
      <dgm:prSet/>
      <dgm:spPr/>
      <dgm:t>
        <a:bodyPr/>
        <a:lstStyle/>
        <a:p>
          <a:endParaRPr lang="en-US"/>
        </a:p>
      </dgm:t>
    </dgm:pt>
    <dgm:pt modelId="{A50770A4-78B0-8747-835A-993C4C1DBB04}" type="sibTrans" cxnId="{F51927D8-1A19-2041-828D-D938AEA4A829}">
      <dgm:prSet/>
      <dgm:spPr/>
      <dgm:t>
        <a:bodyPr/>
        <a:lstStyle/>
        <a:p>
          <a:endParaRPr lang="en-US"/>
        </a:p>
      </dgm:t>
    </dgm:pt>
    <dgm:pt modelId="{67A40D88-F15C-E54A-8AFF-3FE2967A826D}">
      <dgm:prSet phldrT="[Text]" custT="1"/>
      <dgm:spPr/>
      <dgm:t>
        <a:bodyPr/>
        <a:lstStyle/>
        <a:p>
          <a:r>
            <a:rPr lang="en-US" sz="1200" dirty="0">
              <a:latin typeface="Times New Roman" panose="02020603050405020304" pitchFamily="18" charset="0"/>
              <a:cs typeface="Times New Roman" panose="02020603050405020304" pitchFamily="18" charset="0"/>
            </a:rPr>
            <a:t>2- </a:t>
          </a:r>
          <a:r>
            <a:rPr lang="en-US" sz="1200" b="1" dirty="0">
              <a:latin typeface="Times New Roman" panose="02020603050405020304" pitchFamily="18" charset="0"/>
              <a:cs typeface="Times New Roman" panose="02020603050405020304" pitchFamily="18" charset="0"/>
            </a:rPr>
            <a:t>TRAVEL- </a:t>
          </a:r>
          <a:r>
            <a:rPr lang="en-US" sz="1200" b="0" i="0" dirty="0">
              <a:latin typeface="Times New Roman" panose="02020603050405020304" pitchFamily="18" charset="0"/>
              <a:cs typeface="Times New Roman" panose="02020603050405020304" pitchFamily="18" charset="0"/>
            </a:rPr>
            <a:t>People who travel will eat more chick-fil-a.</a:t>
          </a:r>
          <a:endParaRPr lang="en-US" sz="1200" b="1" dirty="0">
            <a:latin typeface="Times New Roman" panose="02020603050405020304" pitchFamily="18" charset="0"/>
            <a:cs typeface="Times New Roman" panose="02020603050405020304" pitchFamily="18" charset="0"/>
          </a:endParaRPr>
        </a:p>
      </dgm:t>
    </dgm:pt>
    <dgm:pt modelId="{4425720D-4A1A-A140-BB1B-AA5B51FCC14B}" type="parTrans" cxnId="{19B3DEB8-FDF4-6549-94B8-E0EC5DAA46EF}">
      <dgm:prSet/>
      <dgm:spPr/>
      <dgm:t>
        <a:bodyPr/>
        <a:lstStyle/>
        <a:p>
          <a:endParaRPr lang="en-US"/>
        </a:p>
      </dgm:t>
    </dgm:pt>
    <dgm:pt modelId="{8A0DEFAC-88DC-9F45-9151-983BE1B80D3E}" type="sibTrans" cxnId="{19B3DEB8-FDF4-6549-94B8-E0EC5DAA46EF}">
      <dgm:prSet/>
      <dgm:spPr/>
      <dgm:t>
        <a:bodyPr/>
        <a:lstStyle/>
        <a:p>
          <a:endParaRPr lang="en-US"/>
        </a:p>
      </dgm:t>
    </dgm:pt>
    <dgm:pt modelId="{FA31EEF5-D417-BA47-A877-3FC8A74B8192}">
      <dgm:prSet phldrT="[Text]" custT="1"/>
      <dgm:spPr/>
      <dgm:t>
        <a:bodyPr/>
        <a:lstStyle/>
        <a:p>
          <a:endParaRPr lang="en-US" sz="1200" dirty="0">
            <a:latin typeface="Times New Roman" panose="02020603050405020304" pitchFamily="18" charset="0"/>
            <a:cs typeface="Times New Roman" panose="02020603050405020304" pitchFamily="18" charset="0"/>
          </a:endParaRPr>
        </a:p>
      </dgm:t>
    </dgm:pt>
    <dgm:pt modelId="{5BBEBF2F-621A-E84D-8A91-0DCBC070DF16}" type="parTrans" cxnId="{1E407858-60DB-714C-867D-733B783F7140}">
      <dgm:prSet/>
      <dgm:spPr/>
      <dgm:t>
        <a:bodyPr/>
        <a:lstStyle/>
        <a:p>
          <a:endParaRPr lang="en-US"/>
        </a:p>
      </dgm:t>
    </dgm:pt>
    <dgm:pt modelId="{9C36E0CB-CF8A-6545-8D51-594811DFC773}" type="sibTrans" cxnId="{1E407858-60DB-714C-867D-733B783F7140}">
      <dgm:prSet/>
      <dgm:spPr/>
      <dgm:t>
        <a:bodyPr/>
        <a:lstStyle/>
        <a:p>
          <a:endParaRPr lang="en-US"/>
        </a:p>
      </dgm:t>
    </dgm:pt>
    <dgm:pt modelId="{DF8B9BA5-9935-A448-B16B-11C806961CEB}">
      <dgm:prSet phldrT="[Text]" custT="1"/>
      <dgm:spPr/>
      <dgm:t>
        <a:bodyPr/>
        <a:lstStyle/>
        <a:p>
          <a:r>
            <a:rPr lang="en-US" sz="1200" dirty="0">
              <a:latin typeface="Times New Roman" panose="02020603050405020304" pitchFamily="18" charset="0"/>
              <a:cs typeface="Times New Roman" panose="02020603050405020304" pitchFamily="18" charset="0"/>
            </a:rPr>
            <a:t>1- </a:t>
          </a:r>
          <a:r>
            <a:rPr lang="en-US" sz="1200" b="1" dirty="0">
              <a:latin typeface="Times New Roman" panose="02020603050405020304" pitchFamily="18" charset="0"/>
              <a:cs typeface="Times New Roman" panose="02020603050405020304" pitchFamily="18" charset="0"/>
            </a:rPr>
            <a:t>APPAREL-</a:t>
          </a:r>
          <a:r>
            <a:rPr lang="en-US" sz="1200" b="0" i="0" dirty="0">
              <a:latin typeface="Times New Roman" panose="02020603050405020304" pitchFamily="18" charset="0"/>
              <a:cs typeface="Times New Roman" panose="02020603050405020304" pitchFamily="18" charset="0"/>
            </a:rPr>
            <a:t>People who eat chick-fil-a won’t bother/care about styles </a:t>
          </a:r>
          <a:endParaRPr lang="en-US" sz="1200" b="1" dirty="0">
            <a:latin typeface="Times New Roman" panose="02020603050405020304" pitchFamily="18" charset="0"/>
            <a:cs typeface="Times New Roman" panose="02020603050405020304" pitchFamily="18" charset="0"/>
          </a:endParaRPr>
        </a:p>
      </dgm:t>
    </dgm:pt>
    <dgm:pt modelId="{7FDA0B9C-979D-EE4B-9D02-56E4CBA3B72B}" type="parTrans" cxnId="{C69E0EC5-3125-A346-95B8-B300C7DE32B8}">
      <dgm:prSet/>
      <dgm:spPr/>
      <dgm:t>
        <a:bodyPr/>
        <a:lstStyle/>
        <a:p>
          <a:endParaRPr lang="en-US"/>
        </a:p>
      </dgm:t>
    </dgm:pt>
    <dgm:pt modelId="{E70A6687-D2FF-3340-AAB8-A06F11991B7B}" type="sibTrans" cxnId="{C69E0EC5-3125-A346-95B8-B300C7DE32B8}">
      <dgm:prSet/>
      <dgm:spPr/>
      <dgm:t>
        <a:bodyPr/>
        <a:lstStyle/>
        <a:p>
          <a:endParaRPr lang="en-US"/>
        </a:p>
      </dgm:t>
    </dgm:pt>
    <dgm:pt modelId="{14C35C9B-FB5D-F745-8560-E4CBDD0443A5}">
      <dgm:prSet phldrT="[Text]" custT="1"/>
      <dgm:spPr/>
      <dgm:t>
        <a:bodyPr/>
        <a:lstStyle/>
        <a:p>
          <a:r>
            <a:rPr lang="en-US" sz="1200" b="0" i="0" u="none" dirty="0">
              <a:latin typeface="Times New Roman" panose="02020603050405020304" pitchFamily="18" charset="0"/>
              <a:cs typeface="Times New Roman" panose="02020603050405020304" pitchFamily="18" charset="0"/>
            </a:rPr>
            <a:t>VAC. SOMEWHERE DIFFERENT EVERY TIME</a:t>
          </a:r>
          <a:endParaRPr lang="en-US" sz="1200" dirty="0">
            <a:latin typeface="Times New Roman" panose="02020603050405020304" pitchFamily="18" charset="0"/>
            <a:cs typeface="Times New Roman" panose="02020603050405020304" pitchFamily="18" charset="0"/>
          </a:endParaRPr>
        </a:p>
      </dgm:t>
    </dgm:pt>
    <dgm:pt modelId="{DD592731-1D75-2940-A8B3-F68375442083}" type="parTrans" cxnId="{D70CC4EF-A51C-0644-B734-A1597517DC64}">
      <dgm:prSet/>
      <dgm:spPr/>
      <dgm:t>
        <a:bodyPr/>
        <a:lstStyle/>
        <a:p>
          <a:endParaRPr lang="en-US"/>
        </a:p>
      </dgm:t>
    </dgm:pt>
    <dgm:pt modelId="{C2BE18A5-7431-434F-9FBE-3C2B9964542A}" type="sibTrans" cxnId="{D70CC4EF-A51C-0644-B734-A1597517DC64}">
      <dgm:prSet/>
      <dgm:spPr/>
      <dgm:t>
        <a:bodyPr/>
        <a:lstStyle/>
        <a:p>
          <a:endParaRPr lang="en-US"/>
        </a:p>
      </dgm:t>
    </dgm:pt>
    <dgm:pt modelId="{9E70EED3-9CBE-8846-9DB0-E45BC16DACFB}">
      <dgm:prSet phldrT="[Text]" custT="1"/>
      <dgm:spPr/>
      <dgm:t>
        <a:bodyPr/>
        <a:lstStyle/>
        <a:p>
          <a:r>
            <a:rPr lang="en-US" sz="1200" b="0" i="0" u="none" dirty="0">
              <a:latin typeface="Times New Roman" panose="02020603050405020304" pitchFamily="18" charset="0"/>
              <a:cs typeface="Times New Roman" panose="02020603050405020304" pitchFamily="18" charset="0"/>
            </a:rPr>
            <a:t>I LOVE THE IDEA OF TRAVELING ABROAD</a:t>
          </a:r>
          <a:endParaRPr lang="en-US" sz="1200" dirty="0">
            <a:latin typeface="Times New Roman" panose="02020603050405020304" pitchFamily="18" charset="0"/>
            <a:cs typeface="Times New Roman" panose="02020603050405020304" pitchFamily="18" charset="0"/>
          </a:endParaRPr>
        </a:p>
      </dgm:t>
    </dgm:pt>
    <dgm:pt modelId="{2B452F33-407C-9E44-9880-7779B87F7556}" type="parTrans" cxnId="{E9ED05DA-E1D5-BE4A-AF31-20C94530BEE7}">
      <dgm:prSet/>
      <dgm:spPr/>
      <dgm:t>
        <a:bodyPr/>
        <a:lstStyle/>
        <a:p>
          <a:endParaRPr lang="en-US"/>
        </a:p>
      </dgm:t>
    </dgm:pt>
    <dgm:pt modelId="{7005D714-241A-EB44-BED1-8D2BF7A79FEE}" type="sibTrans" cxnId="{E9ED05DA-E1D5-BE4A-AF31-20C94530BEE7}">
      <dgm:prSet/>
      <dgm:spPr/>
      <dgm:t>
        <a:bodyPr/>
        <a:lstStyle/>
        <a:p>
          <a:endParaRPr lang="en-US"/>
        </a:p>
      </dgm:t>
    </dgm:pt>
    <dgm:pt modelId="{D0504A35-DF28-CA42-8B20-B583C0C49DD4}">
      <dgm:prSet phldrT="[Text]" custT="1"/>
      <dgm:spPr/>
      <dgm:t>
        <a:bodyPr/>
        <a:lstStyle/>
        <a:p>
          <a:r>
            <a:rPr lang="en-US" sz="1200" b="0" i="0" u="none" dirty="0">
              <a:latin typeface="Times New Roman" panose="02020603050405020304" pitchFamily="18" charset="0"/>
              <a:cs typeface="Times New Roman" panose="02020603050405020304" pitchFamily="18" charset="0"/>
            </a:rPr>
            <a:t>VACATION EXPRNCES DIFFERENTIATE ME/FRNDS</a:t>
          </a:r>
          <a:endParaRPr lang="en-US" sz="1200" dirty="0">
            <a:latin typeface="Times New Roman" panose="02020603050405020304" pitchFamily="18" charset="0"/>
            <a:cs typeface="Times New Roman" panose="02020603050405020304" pitchFamily="18" charset="0"/>
          </a:endParaRPr>
        </a:p>
      </dgm:t>
    </dgm:pt>
    <dgm:pt modelId="{E60420C5-5410-EC40-913E-29212217694B}" type="parTrans" cxnId="{E961127B-7CD9-F949-8219-A8831227438E}">
      <dgm:prSet/>
      <dgm:spPr/>
      <dgm:t>
        <a:bodyPr/>
        <a:lstStyle/>
        <a:p>
          <a:endParaRPr lang="en-US"/>
        </a:p>
      </dgm:t>
    </dgm:pt>
    <dgm:pt modelId="{04D6E726-4BC8-BE47-8B6D-6ECF6A6B8150}" type="sibTrans" cxnId="{E961127B-7CD9-F949-8219-A8831227438E}">
      <dgm:prSet/>
      <dgm:spPr/>
      <dgm:t>
        <a:bodyPr/>
        <a:lstStyle/>
        <a:p>
          <a:endParaRPr lang="en-US"/>
        </a:p>
      </dgm:t>
    </dgm:pt>
    <dgm:pt modelId="{B43E77EA-D2B1-404C-A1AF-78F286295642}">
      <dgm:prSet phldrT="[Text]" custT="1"/>
      <dgm:spPr/>
      <dgm:t>
        <a:bodyPr/>
        <a:lstStyle/>
        <a:p>
          <a:r>
            <a:rPr lang="en-US" sz="1200" b="0" i="0" u="none" dirty="0">
              <a:latin typeface="Times New Roman" panose="02020603050405020304" pitchFamily="18" charset="0"/>
              <a:cs typeface="Times New Roman" panose="02020603050405020304" pitchFamily="18" charset="0"/>
            </a:rPr>
            <a:t>WILLING MAKE TRVL PLAN WITH UNKNWN COMP</a:t>
          </a:r>
          <a:endParaRPr lang="en-US" sz="1200" dirty="0">
            <a:latin typeface="Times New Roman" panose="02020603050405020304" pitchFamily="18" charset="0"/>
            <a:cs typeface="Times New Roman" panose="02020603050405020304" pitchFamily="18" charset="0"/>
          </a:endParaRPr>
        </a:p>
      </dgm:t>
    </dgm:pt>
    <dgm:pt modelId="{EB8FFEBE-8DD4-DC4C-BE9A-FBDAF4766AE3}" type="parTrans" cxnId="{C651147B-26A8-B54B-80B1-E4053616F4C4}">
      <dgm:prSet/>
      <dgm:spPr/>
      <dgm:t>
        <a:bodyPr/>
        <a:lstStyle/>
        <a:p>
          <a:endParaRPr lang="en-US"/>
        </a:p>
      </dgm:t>
    </dgm:pt>
    <dgm:pt modelId="{233C32F7-327C-A646-8232-2B897C72F93D}" type="sibTrans" cxnId="{C651147B-26A8-B54B-80B1-E4053616F4C4}">
      <dgm:prSet/>
      <dgm:spPr/>
      <dgm:t>
        <a:bodyPr/>
        <a:lstStyle/>
        <a:p>
          <a:endParaRPr lang="en-US"/>
        </a:p>
      </dgm:t>
    </dgm:pt>
    <dgm:pt modelId="{37AAF06E-AF6F-7346-A549-579D2DCE25EF}">
      <dgm:prSet phldrT="[Text]" custT="1"/>
      <dgm:spPr/>
      <dgm:t>
        <a:bodyPr/>
        <a:lstStyle/>
        <a:p>
          <a:r>
            <a:rPr lang="en-US" sz="1600" dirty="0">
              <a:latin typeface="Times New Roman" panose="02020603050405020304" pitchFamily="18" charset="0"/>
              <a:cs typeface="Times New Roman" panose="02020603050405020304" pitchFamily="18" charset="0"/>
            </a:rPr>
            <a:t>Instagram</a:t>
          </a:r>
        </a:p>
      </dgm:t>
    </dgm:pt>
    <dgm:pt modelId="{6DC33C11-6D43-3742-998D-8686289E7CF1}" type="parTrans" cxnId="{9E5792FD-EF9A-814B-A456-C4D13CA5CC2C}">
      <dgm:prSet/>
      <dgm:spPr/>
      <dgm:t>
        <a:bodyPr/>
        <a:lstStyle/>
        <a:p>
          <a:endParaRPr lang="en-US"/>
        </a:p>
      </dgm:t>
    </dgm:pt>
    <dgm:pt modelId="{54959DE4-BF97-6043-81DA-C32743731A46}" type="sibTrans" cxnId="{9E5792FD-EF9A-814B-A456-C4D13CA5CC2C}">
      <dgm:prSet/>
      <dgm:spPr/>
      <dgm:t>
        <a:bodyPr/>
        <a:lstStyle/>
        <a:p>
          <a:endParaRPr lang="en-US"/>
        </a:p>
      </dgm:t>
    </dgm:pt>
    <dgm:pt modelId="{0AE7E155-E707-214A-97CC-21E3515F817F}">
      <dgm:prSet phldrT="[Text]" custT="1"/>
      <dgm:spPr/>
      <dgm:t>
        <a:bodyPr/>
        <a:lstStyle/>
        <a:p>
          <a:r>
            <a:rPr lang="en-US" sz="1600" dirty="0">
              <a:latin typeface="Times New Roman" panose="02020603050405020304" pitchFamily="18" charset="0"/>
              <a:cs typeface="Times New Roman" panose="02020603050405020304" pitchFamily="18" charset="0"/>
            </a:rPr>
            <a:t>Nickelodeon</a:t>
          </a:r>
        </a:p>
      </dgm:t>
    </dgm:pt>
    <dgm:pt modelId="{1859F7F6-F48A-FD45-9C18-07A4A2EC9B86}" type="parTrans" cxnId="{121BFF85-D424-9745-A92F-117B526CEBFF}">
      <dgm:prSet/>
      <dgm:spPr/>
      <dgm:t>
        <a:bodyPr/>
        <a:lstStyle/>
        <a:p>
          <a:endParaRPr lang="en-US"/>
        </a:p>
      </dgm:t>
    </dgm:pt>
    <dgm:pt modelId="{D46DE2BD-DC5D-A941-98C1-BBE5DADF8E9C}" type="sibTrans" cxnId="{121BFF85-D424-9745-A92F-117B526CEBFF}">
      <dgm:prSet/>
      <dgm:spPr/>
      <dgm:t>
        <a:bodyPr/>
        <a:lstStyle/>
        <a:p>
          <a:endParaRPr lang="en-US"/>
        </a:p>
      </dgm:t>
    </dgm:pt>
    <dgm:pt modelId="{D0673159-D39E-3548-8D65-7B7029613A6A}">
      <dgm:prSet phldrT="[Text]" custT="1"/>
      <dgm:spPr/>
      <dgm:t>
        <a:bodyPr/>
        <a:lstStyle/>
        <a:p>
          <a:r>
            <a:rPr lang="en-US" sz="1600" b="0" i="0" u="none" dirty="0">
              <a:latin typeface="Times New Roman" panose="02020603050405020304" pitchFamily="18" charset="0"/>
              <a:cs typeface="Times New Roman" panose="02020603050405020304" pitchFamily="18" charset="0"/>
            </a:rPr>
            <a:t>RESPNDNT-SPANISH/HISPANIC/LATINO ORIGIN?</a:t>
          </a:r>
          <a:endParaRPr lang="en-US" sz="1600" dirty="0">
            <a:latin typeface="Times New Roman" panose="02020603050405020304" pitchFamily="18" charset="0"/>
            <a:cs typeface="Times New Roman" panose="02020603050405020304" pitchFamily="18" charset="0"/>
          </a:endParaRPr>
        </a:p>
      </dgm:t>
    </dgm:pt>
    <dgm:pt modelId="{213B9AAE-4A07-A64D-8F0B-F9BA0C8556C8}" type="parTrans" cxnId="{E7F9C616-ECCF-B045-981E-2B3D31D398A7}">
      <dgm:prSet/>
      <dgm:spPr/>
      <dgm:t>
        <a:bodyPr/>
        <a:lstStyle/>
        <a:p>
          <a:endParaRPr lang="en-US"/>
        </a:p>
      </dgm:t>
    </dgm:pt>
    <dgm:pt modelId="{9692EAC4-BA2A-8143-B9B2-3A13E80B01FC}" type="sibTrans" cxnId="{E7F9C616-ECCF-B045-981E-2B3D31D398A7}">
      <dgm:prSet/>
      <dgm:spPr/>
      <dgm:t>
        <a:bodyPr/>
        <a:lstStyle/>
        <a:p>
          <a:endParaRPr lang="en-US"/>
        </a:p>
      </dgm:t>
    </dgm:pt>
    <dgm:pt modelId="{4BEA14E5-B92D-314D-9884-37FD25BF2FBA}">
      <dgm:prSet phldrT="[Text]" custT="1"/>
      <dgm:spPr/>
      <dgm:t>
        <a:bodyPr/>
        <a:lstStyle/>
        <a:p>
          <a:r>
            <a:rPr lang="en-US" sz="1600" b="0" i="0" u="none" dirty="0">
              <a:latin typeface="Times New Roman" panose="02020603050405020304" pitchFamily="18" charset="0"/>
              <a:cs typeface="Times New Roman" panose="02020603050405020304" pitchFamily="18" charset="0"/>
            </a:rPr>
            <a:t>I MAKE SURE I EXERCISE REGULARLY</a:t>
          </a:r>
          <a:endParaRPr lang="en-US" sz="1600" dirty="0">
            <a:latin typeface="Times New Roman" panose="02020603050405020304" pitchFamily="18" charset="0"/>
            <a:cs typeface="Times New Roman" panose="02020603050405020304" pitchFamily="18" charset="0"/>
          </a:endParaRPr>
        </a:p>
      </dgm:t>
    </dgm:pt>
    <dgm:pt modelId="{31C397F2-A57F-1041-8914-294342D84947}" type="parTrans" cxnId="{18831E77-8613-014F-A163-DF8B7A65006E}">
      <dgm:prSet/>
      <dgm:spPr/>
      <dgm:t>
        <a:bodyPr/>
        <a:lstStyle/>
        <a:p>
          <a:endParaRPr lang="en-US"/>
        </a:p>
      </dgm:t>
    </dgm:pt>
    <dgm:pt modelId="{8B308A62-2ADE-9D48-A4D7-104C497B1DB8}" type="sibTrans" cxnId="{18831E77-8613-014F-A163-DF8B7A65006E}">
      <dgm:prSet/>
      <dgm:spPr/>
      <dgm:t>
        <a:bodyPr/>
        <a:lstStyle/>
        <a:p>
          <a:endParaRPr lang="en-US"/>
        </a:p>
      </dgm:t>
    </dgm:pt>
    <dgm:pt modelId="{5D413197-74BC-CC45-A45E-C19B7208CBE8}" type="pres">
      <dgm:prSet presAssocID="{1B4FDA47-D733-7746-BEEB-E2DA35B362BF}" presName="Name0" presStyleCnt="0">
        <dgm:presLayoutVars>
          <dgm:dir/>
          <dgm:animLvl val="lvl"/>
          <dgm:resizeHandles val="exact"/>
        </dgm:presLayoutVars>
      </dgm:prSet>
      <dgm:spPr/>
    </dgm:pt>
    <dgm:pt modelId="{CCF5D905-F804-C94D-B233-5A5ABFAF217A}" type="pres">
      <dgm:prSet presAssocID="{EB1F5DED-1431-774D-B271-F3C050EF5916}" presName="linNode" presStyleCnt="0"/>
      <dgm:spPr/>
    </dgm:pt>
    <dgm:pt modelId="{8CB77233-D375-3349-8F8D-2B8C066BBD1E}" type="pres">
      <dgm:prSet presAssocID="{EB1F5DED-1431-774D-B271-F3C050EF5916}" presName="parentText" presStyleLbl="node1" presStyleIdx="0" presStyleCnt="3">
        <dgm:presLayoutVars>
          <dgm:chMax val="1"/>
          <dgm:bulletEnabled val="1"/>
        </dgm:presLayoutVars>
      </dgm:prSet>
      <dgm:spPr/>
    </dgm:pt>
    <dgm:pt modelId="{F7A4F0C9-C2B4-AF40-BF8F-667021F1E778}" type="pres">
      <dgm:prSet presAssocID="{EB1F5DED-1431-774D-B271-F3C050EF5916}" presName="descendantText" presStyleLbl="alignAccFollowNode1" presStyleIdx="0" presStyleCnt="3">
        <dgm:presLayoutVars>
          <dgm:bulletEnabled val="1"/>
        </dgm:presLayoutVars>
      </dgm:prSet>
      <dgm:spPr/>
    </dgm:pt>
    <dgm:pt modelId="{BDA98B59-4A39-3B43-B7E9-63BF3F88B53A}" type="pres">
      <dgm:prSet presAssocID="{DDCC89CF-F1CA-1545-ACFD-4C527BD73A66}" presName="sp" presStyleCnt="0"/>
      <dgm:spPr/>
    </dgm:pt>
    <dgm:pt modelId="{0E9366C1-30AC-B042-BEF1-050D871129B4}" type="pres">
      <dgm:prSet presAssocID="{4FC0EAB9-D40F-D344-8CB0-F245D5C00681}" presName="linNode" presStyleCnt="0"/>
      <dgm:spPr/>
    </dgm:pt>
    <dgm:pt modelId="{189BA19A-0B17-0B4C-A32E-146FC7BDA1E2}" type="pres">
      <dgm:prSet presAssocID="{4FC0EAB9-D40F-D344-8CB0-F245D5C00681}" presName="parentText" presStyleLbl="node1" presStyleIdx="1" presStyleCnt="3" custLinFactNeighborX="-1956" custLinFactNeighborY="919">
        <dgm:presLayoutVars>
          <dgm:chMax val="1"/>
          <dgm:bulletEnabled val="1"/>
        </dgm:presLayoutVars>
      </dgm:prSet>
      <dgm:spPr/>
    </dgm:pt>
    <dgm:pt modelId="{97E2FB58-42D1-5A4B-8EA5-5661C2D0428A}" type="pres">
      <dgm:prSet presAssocID="{4FC0EAB9-D40F-D344-8CB0-F245D5C00681}" presName="descendantText" presStyleLbl="alignAccFollowNode1" presStyleIdx="1" presStyleCnt="3" custScaleY="125695">
        <dgm:presLayoutVars>
          <dgm:bulletEnabled val="1"/>
        </dgm:presLayoutVars>
      </dgm:prSet>
      <dgm:spPr/>
    </dgm:pt>
    <dgm:pt modelId="{60B17049-FC5F-C549-84B8-88ACB472ECD3}" type="pres">
      <dgm:prSet presAssocID="{43778BEF-61DE-C24B-806C-DFD9BF3375FF}" presName="sp" presStyleCnt="0"/>
      <dgm:spPr/>
    </dgm:pt>
    <dgm:pt modelId="{9C43AEFA-7B67-CE4B-8BD8-49A47F284F66}" type="pres">
      <dgm:prSet presAssocID="{4B7A48DB-8379-A343-95BD-BAE94A2F4855}" presName="linNode" presStyleCnt="0"/>
      <dgm:spPr/>
    </dgm:pt>
    <dgm:pt modelId="{749DAFA1-6AE0-464A-B2B7-37B522A9111A}" type="pres">
      <dgm:prSet presAssocID="{4B7A48DB-8379-A343-95BD-BAE94A2F4855}" presName="parentText" presStyleLbl="node1" presStyleIdx="2" presStyleCnt="3">
        <dgm:presLayoutVars>
          <dgm:chMax val="1"/>
          <dgm:bulletEnabled val="1"/>
        </dgm:presLayoutVars>
      </dgm:prSet>
      <dgm:spPr/>
    </dgm:pt>
    <dgm:pt modelId="{41F04EC4-3B50-C04A-8EDC-3D0C8FA9B5F2}" type="pres">
      <dgm:prSet presAssocID="{4B7A48DB-8379-A343-95BD-BAE94A2F4855}" presName="descendantText" presStyleLbl="alignAccFollowNode1" presStyleIdx="2" presStyleCnt="3">
        <dgm:presLayoutVars>
          <dgm:bulletEnabled val="1"/>
        </dgm:presLayoutVars>
      </dgm:prSet>
      <dgm:spPr/>
    </dgm:pt>
  </dgm:ptLst>
  <dgm:cxnLst>
    <dgm:cxn modelId="{969C260B-5896-8144-AF5D-EAC3683558B2}" type="presOf" srcId="{4B7A48DB-8379-A343-95BD-BAE94A2F4855}" destId="{749DAFA1-6AE0-464A-B2B7-37B522A9111A}" srcOrd="0" destOrd="0" presId="urn:microsoft.com/office/officeart/2005/8/layout/vList5"/>
    <dgm:cxn modelId="{00D4630C-C044-7E4D-8ADC-A012FE6AD3AD}" type="presOf" srcId="{1B4FDA47-D733-7746-BEEB-E2DA35B362BF}" destId="{5D413197-74BC-CC45-A45E-C19B7208CBE8}" srcOrd="0" destOrd="0" presId="urn:microsoft.com/office/officeart/2005/8/layout/vList5"/>
    <dgm:cxn modelId="{BC423316-E6B4-1C46-851F-88588F061594}" type="presOf" srcId="{B43E77EA-D2B1-404C-A1AF-78F286295642}" destId="{97E2FB58-42D1-5A4B-8EA5-5661C2D0428A}" srcOrd="0" destOrd="10" presId="urn:microsoft.com/office/officeart/2005/8/layout/vList5"/>
    <dgm:cxn modelId="{E7F9C616-ECCF-B045-981E-2B3D31D398A7}" srcId="{4B7A48DB-8379-A343-95BD-BAE94A2F4855}" destId="{D0673159-D39E-3548-8D65-7B7029613A6A}" srcOrd="4" destOrd="0" parTransId="{213B9AAE-4A07-A64D-8F0B-F9BA0C8556C8}" sibTransId="{9692EAC4-BA2A-8143-B9B2-3A13E80B01FC}"/>
    <dgm:cxn modelId="{044A3220-023A-824B-BFA3-15AC1246D391}" srcId="{4B7A48DB-8379-A343-95BD-BAE94A2F4855}" destId="{00589EDE-2BB6-504A-B22B-F968044F8E1E}" srcOrd="3" destOrd="0" parTransId="{BC7C3A97-406C-E947-A178-81188ADF54F8}" sibTransId="{661C8E85-22F5-E247-9288-53E58665E6B7}"/>
    <dgm:cxn modelId="{F835F726-02ED-2F4B-AC6C-C33AA0970E5C}" type="presOf" srcId="{660DC16F-3B03-2843-B9E2-398413CB6CFA}" destId="{F7A4F0C9-C2B4-AF40-BF8F-667021F1E778}" srcOrd="0" destOrd="1" presId="urn:microsoft.com/office/officeart/2005/8/layout/vList5"/>
    <dgm:cxn modelId="{6350092A-D734-9C42-9C3A-1DB827030461}" type="presOf" srcId="{EB1F5DED-1431-774D-B271-F3C050EF5916}" destId="{8CB77233-D375-3349-8F8D-2B8C066BBD1E}" srcOrd="0" destOrd="0" presId="urn:microsoft.com/office/officeart/2005/8/layout/vList5"/>
    <dgm:cxn modelId="{D09B232E-5BDB-4748-A48E-E0EE65A6CB76}" srcId="{4FC0EAB9-D40F-D344-8CB0-F245D5C00681}" destId="{8CB0FA13-6D2C-854D-B178-E4F9CA2C3D32}" srcOrd="2" destOrd="0" parTransId="{04C77D4B-025C-6C4B-983D-BE324716E171}" sibTransId="{9C7FB3DB-4492-4F45-B3E9-0CC0C1D88B37}"/>
    <dgm:cxn modelId="{8433A42F-ADB5-7745-A80F-B332951DE844}" type="presOf" srcId="{4FC0EAB9-D40F-D344-8CB0-F245D5C00681}" destId="{189BA19A-0B17-0B4C-A32E-146FC7BDA1E2}" srcOrd="0" destOrd="0" presId="urn:microsoft.com/office/officeart/2005/8/layout/vList5"/>
    <dgm:cxn modelId="{4F8A3B36-DD32-B64A-B8F7-7A66000AEEAD}" srcId="{1B4FDA47-D733-7746-BEEB-E2DA35B362BF}" destId="{EB1F5DED-1431-774D-B271-F3C050EF5916}" srcOrd="0" destOrd="0" parTransId="{D20B3D85-642B-E24F-8A1A-0B7931AEB408}" sibTransId="{DDCC89CF-F1CA-1545-ACFD-4C527BD73A66}"/>
    <dgm:cxn modelId="{F4A47839-B4FB-6D43-B9ED-0E36B1D4B508}" srcId="{EB1F5DED-1431-774D-B271-F3C050EF5916}" destId="{660DC16F-3B03-2843-B9E2-398413CB6CFA}" srcOrd="1" destOrd="0" parTransId="{EE50D905-82F9-DC4D-A457-E4364D757292}" sibTransId="{66FC1D39-5531-454F-9034-6782B9F681F6}"/>
    <dgm:cxn modelId="{33C99F3E-F6CD-184D-955E-61A3DFFC276B}" type="presOf" srcId="{BE597DD1-9D96-FF4E-A3C3-7806DCC32454}" destId="{F7A4F0C9-C2B4-AF40-BF8F-667021F1E778}" srcOrd="0" destOrd="3" presId="urn:microsoft.com/office/officeart/2005/8/layout/vList5"/>
    <dgm:cxn modelId="{9EE6144D-6FDE-F54A-9796-3E7B1EA99CB1}" srcId="{1B4FDA47-D733-7746-BEEB-E2DA35B362BF}" destId="{4FC0EAB9-D40F-D344-8CB0-F245D5C00681}" srcOrd="1" destOrd="0" parTransId="{3E097FA6-53E6-1A4C-8ADD-1AF6BB5E8E8A}" sibTransId="{43778BEF-61DE-C24B-806C-DFD9BF3375FF}"/>
    <dgm:cxn modelId="{B4E8D14F-ED9B-8D4E-877D-06F1B76CC65F}" type="presOf" srcId="{64E95688-38EC-E24D-8F8A-2A34F6A27501}" destId="{F7A4F0C9-C2B4-AF40-BF8F-667021F1E778}" srcOrd="0" destOrd="0" presId="urn:microsoft.com/office/officeart/2005/8/layout/vList5"/>
    <dgm:cxn modelId="{7719A156-B0B8-6B4A-A253-86A1CB6FD826}" type="presOf" srcId="{6709B7DB-E127-A54C-AE97-B79872F09F3F}" destId="{F7A4F0C9-C2B4-AF40-BF8F-667021F1E778}" srcOrd="0" destOrd="2" presId="urn:microsoft.com/office/officeart/2005/8/layout/vList5"/>
    <dgm:cxn modelId="{1E407858-60DB-714C-867D-733B783F7140}" srcId="{4FC0EAB9-D40F-D344-8CB0-F245D5C00681}" destId="{FA31EEF5-D417-BA47-A877-3FC8A74B8192}" srcOrd="5" destOrd="0" parTransId="{5BBEBF2F-621A-E84D-8A91-0DCBC070DF16}" sibTransId="{9C36E0CB-CF8A-6545-8D51-594811DFC773}"/>
    <dgm:cxn modelId="{03B49A58-7165-4843-A859-FB08D85FA130}" type="presOf" srcId="{14C35C9B-FB5D-F745-8560-E4CBDD0443A5}" destId="{97E2FB58-42D1-5A4B-8EA5-5661C2D0428A}" srcOrd="0" destOrd="7" presId="urn:microsoft.com/office/officeart/2005/8/layout/vList5"/>
    <dgm:cxn modelId="{5A4C355F-EEA1-1544-AECD-D092576B055C}" type="presOf" srcId="{37AAF06E-AF6F-7346-A549-579D2DCE25EF}" destId="{41F04EC4-3B50-C04A-8EDC-3D0C8FA9B5F2}" srcOrd="0" destOrd="1" presId="urn:microsoft.com/office/officeart/2005/8/layout/vList5"/>
    <dgm:cxn modelId="{6BDAF564-1116-E648-8C00-469350AB11C4}" type="presOf" srcId="{0AE7E155-E707-214A-97CC-21E3515F817F}" destId="{41F04EC4-3B50-C04A-8EDC-3D0C8FA9B5F2}" srcOrd="0" destOrd="2" presId="urn:microsoft.com/office/officeart/2005/8/layout/vList5"/>
    <dgm:cxn modelId="{F02DAA68-7BDB-424E-8C4B-9BBC024BBE07}" type="presOf" srcId="{DDE7B0B7-1701-C541-A719-CD82CAA67086}" destId="{97E2FB58-42D1-5A4B-8EA5-5661C2D0428A}" srcOrd="0" destOrd="1" presId="urn:microsoft.com/office/officeart/2005/8/layout/vList5"/>
    <dgm:cxn modelId="{7552006B-9DA1-AC48-945F-0BD244F406AC}" srcId="{1B4FDA47-D733-7746-BEEB-E2DA35B362BF}" destId="{4B7A48DB-8379-A343-95BD-BAE94A2F4855}" srcOrd="2" destOrd="0" parTransId="{645999DA-19A1-C74C-A676-BF7A3A964ECF}" sibTransId="{3A7E40D4-5938-E842-B4BA-A9785C175A15}"/>
    <dgm:cxn modelId="{18831E77-8613-014F-A163-DF8B7A65006E}" srcId="{4B7A48DB-8379-A343-95BD-BAE94A2F4855}" destId="{4BEA14E5-B92D-314D-9884-37FD25BF2FBA}" srcOrd="5" destOrd="0" parTransId="{31C397F2-A57F-1041-8914-294342D84947}" sibTransId="{8B308A62-2ADE-9D48-A4D7-104C497B1DB8}"/>
    <dgm:cxn modelId="{FBC2867A-C7B2-C540-BDD0-6F6EA8C35AAF}" type="presOf" srcId="{D0673159-D39E-3548-8D65-7B7029613A6A}" destId="{41F04EC4-3B50-C04A-8EDC-3D0C8FA9B5F2}" srcOrd="0" destOrd="4" presId="urn:microsoft.com/office/officeart/2005/8/layout/vList5"/>
    <dgm:cxn modelId="{E961127B-7CD9-F949-8219-A8831227438E}" srcId="{4FC0EAB9-D40F-D344-8CB0-F245D5C00681}" destId="{D0504A35-DF28-CA42-8B20-B583C0C49DD4}" srcOrd="9" destOrd="0" parTransId="{E60420C5-5410-EC40-913E-29212217694B}" sibTransId="{04D6E726-4BC8-BE47-8B6D-6ECF6A6B8150}"/>
    <dgm:cxn modelId="{C651147B-26A8-B54B-80B1-E4053616F4C4}" srcId="{4FC0EAB9-D40F-D344-8CB0-F245D5C00681}" destId="{B43E77EA-D2B1-404C-A1AF-78F286295642}" srcOrd="10" destOrd="0" parTransId="{EB8FFEBE-8DD4-DC4C-BE9A-FBDAF4766AE3}" sibTransId="{233C32F7-327C-A646-8232-2B897C72F93D}"/>
    <dgm:cxn modelId="{3B47957D-D9C7-324C-AD62-E05C854CBF4B}" srcId="{EB1F5DED-1431-774D-B271-F3C050EF5916}" destId="{6709B7DB-E127-A54C-AE97-B79872F09F3F}" srcOrd="2" destOrd="0" parTransId="{77A82F85-4471-B949-B5EA-C6A80898FE61}" sibTransId="{F963021A-3BCB-2D4C-9350-24D1BA895496}"/>
    <dgm:cxn modelId="{10440E81-5C68-5444-838E-37EB60FFCCEC}" type="presOf" srcId="{9E70EED3-9CBE-8846-9DB0-E45BC16DACFB}" destId="{97E2FB58-42D1-5A4B-8EA5-5661C2D0428A}" srcOrd="0" destOrd="8" presId="urn:microsoft.com/office/officeart/2005/8/layout/vList5"/>
    <dgm:cxn modelId="{121BFF85-D424-9745-A92F-117B526CEBFF}" srcId="{4B7A48DB-8379-A343-95BD-BAE94A2F4855}" destId="{0AE7E155-E707-214A-97CC-21E3515F817F}" srcOrd="2" destOrd="0" parTransId="{1859F7F6-F48A-FD45-9C18-07A4A2EC9B86}" sibTransId="{D46DE2BD-DC5D-A941-98C1-BBE5DADF8E9C}"/>
    <dgm:cxn modelId="{E59F1B98-3F86-6648-9614-312938AF93EA}" type="presOf" srcId="{4BEA14E5-B92D-314D-9884-37FD25BF2FBA}" destId="{41F04EC4-3B50-C04A-8EDC-3D0C8FA9B5F2}" srcOrd="0" destOrd="5" presId="urn:microsoft.com/office/officeart/2005/8/layout/vList5"/>
    <dgm:cxn modelId="{D6CBD5A0-5E77-0A4E-9EDB-BBF3E1D03913}" type="presOf" srcId="{F4CD5518-6E8C-AF48-9307-FBB609084FFC}" destId="{97E2FB58-42D1-5A4B-8EA5-5661C2D0428A}" srcOrd="0" destOrd="3" presId="urn:microsoft.com/office/officeart/2005/8/layout/vList5"/>
    <dgm:cxn modelId="{86F9BDB0-B41E-4E4B-B3CA-D3A39BA726A7}" srcId="{4B7A48DB-8379-A343-95BD-BAE94A2F4855}" destId="{9AE88FAF-4B54-784B-8ABC-E955E90EF793}" srcOrd="0" destOrd="0" parTransId="{D329FB8E-470C-2640-9F71-03CB13CB7714}" sibTransId="{A2644C4F-0C4D-544F-A437-61A34E34D6E8}"/>
    <dgm:cxn modelId="{19B3DEB8-FDF4-6549-94B8-E0EC5DAA46EF}" srcId="{4FC0EAB9-D40F-D344-8CB0-F245D5C00681}" destId="{67A40D88-F15C-E54A-8AFF-3FE2967A826D}" srcOrd="6" destOrd="0" parTransId="{4425720D-4A1A-A140-BB1B-AA5B51FCC14B}" sibTransId="{8A0DEFAC-88DC-9F45-9151-983BE1B80D3E}"/>
    <dgm:cxn modelId="{6171F2C4-A6CF-1741-878D-7AC99419B27D}" type="presOf" srcId="{DF8B9BA5-9935-A448-B16B-11C806961CEB}" destId="{97E2FB58-42D1-5A4B-8EA5-5661C2D0428A}" srcOrd="0" destOrd="0" presId="urn:microsoft.com/office/officeart/2005/8/layout/vList5"/>
    <dgm:cxn modelId="{C69E0EC5-3125-A346-95B8-B300C7DE32B8}" srcId="{4FC0EAB9-D40F-D344-8CB0-F245D5C00681}" destId="{DF8B9BA5-9935-A448-B16B-11C806961CEB}" srcOrd="0" destOrd="0" parTransId="{7FDA0B9C-979D-EE4B-9D02-56E4CBA3B72B}" sibTransId="{E70A6687-D2FF-3340-AAB8-A06F11991B7B}"/>
    <dgm:cxn modelId="{720564CD-FE24-8E43-9222-FE55FF6C9DAE}" type="presOf" srcId="{67A40D88-F15C-E54A-8AFF-3FE2967A826D}" destId="{97E2FB58-42D1-5A4B-8EA5-5661C2D0428A}" srcOrd="0" destOrd="6" presId="urn:microsoft.com/office/officeart/2005/8/layout/vList5"/>
    <dgm:cxn modelId="{F51927D8-1A19-2041-828D-D938AEA4A829}" srcId="{4FC0EAB9-D40F-D344-8CB0-F245D5C00681}" destId="{0432A875-F2D3-A540-8E0B-0529103B11C0}" srcOrd="4" destOrd="0" parTransId="{7F4AC74F-F477-3D4A-8159-E6923ACC37B6}" sibTransId="{A50770A4-78B0-8747-835A-993C4C1DBB04}"/>
    <dgm:cxn modelId="{870E93D8-9E44-2C45-A228-20986A2EBB5C}" srcId="{EB1F5DED-1431-774D-B271-F3C050EF5916}" destId="{64E95688-38EC-E24D-8F8A-2A34F6A27501}" srcOrd="0" destOrd="0" parTransId="{5CACFC87-A98D-1548-B074-74BD1EF2EC5D}" sibTransId="{F34DFB57-9043-364C-BC0C-F9A3B38FC745}"/>
    <dgm:cxn modelId="{E9ED05DA-E1D5-BE4A-AF31-20C94530BEE7}" srcId="{4FC0EAB9-D40F-D344-8CB0-F245D5C00681}" destId="{9E70EED3-9CBE-8846-9DB0-E45BC16DACFB}" srcOrd="8" destOrd="0" parTransId="{2B452F33-407C-9E44-9880-7779B87F7556}" sibTransId="{7005D714-241A-EB44-BED1-8D2BF7A79FEE}"/>
    <dgm:cxn modelId="{F93EF9DB-6C0B-4A4C-AE42-9E7889606392}" type="presOf" srcId="{0432A875-F2D3-A540-8E0B-0529103B11C0}" destId="{97E2FB58-42D1-5A4B-8EA5-5661C2D0428A}" srcOrd="0" destOrd="4" presId="urn:microsoft.com/office/officeart/2005/8/layout/vList5"/>
    <dgm:cxn modelId="{E1AC8EE0-AC8D-EE41-A123-87E9660241B1}" type="presOf" srcId="{8CB0FA13-6D2C-854D-B178-E4F9CA2C3D32}" destId="{97E2FB58-42D1-5A4B-8EA5-5661C2D0428A}" srcOrd="0" destOrd="2" presId="urn:microsoft.com/office/officeart/2005/8/layout/vList5"/>
    <dgm:cxn modelId="{779239EA-A143-F54A-B731-C10A7262B0F9}" srcId="{4FC0EAB9-D40F-D344-8CB0-F245D5C00681}" destId="{F4CD5518-6E8C-AF48-9307-FBB609084FFC}" srcOrd="3" destOrd="0" parTransId="{FA1298E6-AB44-044D-B5D6-97686CFE958C}" sibTransId="{23F15E78-7B87-A249-8FD9-02226D1B8265}"/>
    <dgm:cxn modelId="{7EF042EC-B0D3-654D-975C-E073D829E346}" type="presOf" srcId="{D0504A35-DF28-CA42-8B20-B583C0C49DD4}" destId="{97E2FB58-42D1-5A4B-8EA5-5661C2D0428A}" srcOrd="0" destOrd="9" presId="urn:microsoft.com/office/officeart/2005/8/layout/vList5"/>
    <dgm:cxn modelId="{D70CC4EF-A51C-0644-B734-A1597517DC64}" srcId="{4FC0EAB9-D40F-D344-8CB0-F245D5C00681}" destId="{14C35C9B-FB5D-F745-8560-E4CBDD0443A5}" srcOrd="7" destOrd="0" parTransId="{DD592731-1D75-2940-A8B3-F68375442083}" sibTransId="{C2BE18A5-7431-434F-9FBE-3C2B9964542A}"/>
    <dgm:cxn modelId="{7C9B05F9-40CD-BB4D-8188-A2078295A3A9}" type="presOf" srcId="{9AE88FAF-4B54-784B-8ABC-E955E90EF793}" destId="{41F04EC4-3B50-C04A-8EDC-3D0C8FA9B5F2}" srcOrd="0" destOrd="0" presId="urn:microsoft.com/office/officeart/2005/8/layout/vList5"/>
    <dgm:cxn modelId="{0B995BFD-793D-094D-AA49-EAA81DFC069B}" type="presOf" srcId="{00589EDE-2BB6-504A-B22B-F968044F8E1E}" destId="{41F04EC4-3B50-C04A-8EDC-3D0C8FA9B5F2}" srcOrd="0" destOrd="3" presId="urn:microsoft.com/office/officeart/2005/8/layout/vList5"/>
    <dgm:cxn modelId="{9E5792FD-EF9A-814B-A456-C4D13CA5CC2C}" srcId="{4B7A48DB-8379-A343-95BD-BAE94A2F4855}" destId="{37AAF06E-AF6F-7346-A549-579D2DCE25EF}" srcOrd="1" destOrd="0" parTransId="{6DC33C11-6D43-3742-998D-8686289E7CF1}" sibTransId="{54959DE4-BF97-6043-81DA-C32743731A46}"/>
    <dgm:cxn modelId="{9CE051FE-A549-EA46-8B5A-79A0B2042DA3}" type="presOf" srcId="{FA31EEF5-D417-BA47-A877-3FC8A74B8192}" destId="{97E2FB58-42D1-5A4B-8EA5-5661C2D0428A}" srcOrd="0" destOrd="5" presId="urn:microsoft.com/office/officeart/2005/8/layout/vList5"/>
    <dgm:cxn modelId="{16C19BFE-AE16-5F43-995B-6880DE49140B}" srcId="{4FC0EAB9-D40F-D344-8CB0-F245D5C00681}" destId="{DDE7B0B7-1701-C541-A719-CD82CAA67086}" srcOrd="1" destOrd="0" parTransId="{6EF5D077-5957-3643-B903-7AA45E4DF2A6}" sibTransId="{93F2D526-ABA1-6E4C-9D39-9C6CCB99C528}"/>
    <dgm:cxn modelId="{79CB8CFF-F796-514C-A4D8-5A7C91A5F1EA}" srcId="{EB1F5DED-1431-774D-B271-F3C050EF5916}" destId="{BE597DD1-9D96-FF4E-A3C3-7806DCC32454}" srcOrd="3" destOrd="0" parTransId="{32E6AA63-9209-1049-8E6F-076511C27FBD}" sibTransId="{5E8E42D2-7C98-DB49-BB41-DD73873D40E3}"/>
    <dgm:cxn modelId="{A5E8FC6B-25DF-404A-9174-CAD2DBBE22F0}" type="presParOf" srcId="{5D413197-74BC-CC45-A45E-C19B7208CBE8}" destId="{CCF5D905-F804-C94D-B233-5A5ABFAF217A}" srcOrd="0" destOrd="0" presId="urn:microsoft.com/office/officeart/2005/8/layout/vList5"/>
    <dgm:cxn modelId="{F5CC9FF5-9352-9F41-9444-184B32CFBDE9}" type="presParOf" srcId="{CCF5D905-F804-C94D-B233-5A5ABFAF217A}" destId="{8CB77233-D375-3349-8F8D-2B8C066BBD1E}" srcOrd="0" destOrd="0" presId="urn:microsoft.com/office/officeart/2005/8/layout/vList5"/>
    <dgm:cxn modelId="{7ACB97D7-C1D2-CB4D-A3B9-710D02786CC8}" type="presParOf" srcId="{CCF5D905-F804-C94D-B233-5A5ABFAF217A}" destId="{F7A4F0C9-C2B4-AF40-BF8F-667021F1E778}" srcOrd="1" destOrd="0" presId="urn:microsoft.com/office/officeart/2005/8/layout/vList5"/>
    <dgm:cxn modelId="{4468E32E-3828-724A-BA41-6ADA99BDFA83}" type="presParOf" srcId="{5D413197-74BC-CC45-A45E-C19B7208CBE8}" destId="{BDA98B59-4A39-3B43-B7E9-63BF3F88B53A}" srcOrd="1" destOrd="0" presId="urn:microsoft.com/office/officeart/2005/8/layout/vList5"/>
    <dgm:cxn modelId="{AF0484EA-3387-874D-AAE3-5F54B66946A3}" type="presParOf" srcId="{5D413197-74BC-CC45-A45E-C19B7208CBE8}" destId="{0E9366C1-30AC-B042-BEF1-050D871129B4}" srcOrd="2" destOrd="0" presId="urn:microsoft.com/office/officeart/2005/8/layout/vList5"/>
    <dgm:cxn modelId="{4BC89794-26F7-5742-9BC1-146744E1B191}" type="presParOf" srcId="{0E9366C1-30AC-B042-BEF1-050D871129B4}" destId="{189BA19A-0B17-0B4C-A32E-146FC7BDA1E2}" srcOrd="0" destOrd="0" presId="urn:microsoft.com/office/officeart/2005/8/layout/vList5"/>
    <dgm:cxn modelId="{5A8EC388-4BB5-D94A-B46D-C3072EC44162}" type="presParOf" srcId="{0E9366C1-30AC-B042-BEF1-050D871129B4}" destId="{97E2FB58-42D1-5A4B-8EA5-5661C2D0428A}" srcOrd="1" destOrd="0" presId="urn:microsoft.com/office/officeart/2005/8/layout/vList5"/>
    <dgm:cxn modelId="{1E3E4FEC-AF25-D74B-9E61-544AC0FD0475}" type="presParOf" srcId="{5D413197-74BC-CC45-A45E-C19B7208CBE8}" destId="{60B17049-FC5F-C549-84B8-88ACB472ECD3}" srcOrd="3" destOrd="0" presId="urn:microsoft.com/office/officeart/2005/8/layout/vList5"/>
    <dgm:cxn modelId="{79C23B6C-99C1-1649-AB3C-C8F82D482C42}" type="presParOf" srcId="{5D413197-74BC-CC45-A45E-C19B7208CBE8}" destId="{9C43AEFA-7B67-CE4B-8BD8-49A47F284F66}" srcOrd="4" destOrd="0" presId="urn:microsoft.com/office/officeart/2005/8/layout/vList5"/>
    <dgm:cxn modelId="{3EEB34EE-A8DD-594D-AC06-132A8514816D}" type="presParOf" srcId="{9C43AEFA-7B67-CE4B-8BD8-49A47F284F66}" destId="{749DAFA1-6AE0-464A-B2B7-37B522A9111A}" srcOrd="0" destOrd="0" presId="urn:microsoft.com/office/officeart/2005/8/layout/vList5"/>
    <dgm:cxn modelId="{2442789E-7BA3-0B43-B820-5F460E60D765}" type="presParOf" srcId="{9C43AEFA-7B67-CE4B-8BD8-49A47F284F66}" destId="{41F04EC4-3B50-C04A-8EDC-3D0C8FA9B5F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4F0C9-C2B4-AF40-BF8F-667021F1E778}">
      <dsp:nvSpPr>
        <dsp:cNvPr id="0" name=""/>
        <dsp:cNvSpPr/>
      </dsp:nvSpPr>
      <dsp:spPr>
        <a:xfrm rot="5400000">
          <a:off x="6844583" y="-2568852"/>
          <a:ext cx="1667557" cy="722669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b="0" i="0" u="none" kern="1200" dirty="0">
              <a:latin typeface="Times New Roman" panose="02020603050405020304" pitchFamily="18" charset="0"/>
              <a:cs typeface="Times New Roman" panose="02020603050405020304" pitchFamily="18" charset="0"/>
            </a:rPr>
            <a:t>CONSIDER MY DIET TO BE VERY HEALTHY</a:t>
          </a:r>
          <a:endParaRPr lang="en-US" sz="2100" kern="1200" dirty="0">
            <a:latin typeface="Times New Roman" panose="02020603050405020304" pitchFamily="18" charset="0"/>
            <a:cs typeface="Times New Roman" panose="02020603050405020304" pitchFamily="18" charset="0"/>
          </a:endParaRPr>
        </a:p>
        <a:p>
          <a:pPr marL="228600" lvl="1" indent="-228600" algn="l" defTabSz="933450">
            <a:lnSpc>
              <a:spcPct val="90000"/>
            </a:lnSpc>
            <a:spcBef>
              <a:spcPct val="0"/>
            </a:spcBef>
            <a:spcAft>
              <a:spcPct val="15000"/>
            </a:spcAft>
            <a:buChar char="•"/>
          </a:pPr>
          <a:r>
            <a:rPr lang="en-US" sz="2100" b="0" i="0" u="none" kern="1200" dirty="0">
              <a:latin typeface="Times New Roman" panose="02020603050405020304" pitchFamily="18" charset="0"/>
              <a:cs typeface="Times New Roman" panose="02020603050405020304" pitchFamily="18" charset="0"/>
            </a:rPr>
            <a:t>TOO BUSY TO TAKE CARE OF MYSELF AS I SHOULD</a:t>
          </a:r>
          <a:endParaRPr lang="en-US" sz="2100" kern="1200" dirty="0">
            <a:latin typeface="Times New Roman" panose="02020603050405020304" pitchFamily="18" charset="0"/>
            <a:cs typeface="Times New Roman" panose="02020603050405020304" pitchFamily="18" charset="0"/>
          </a:endParaRPr>
        </a:p>
        <a:p>
          <a:pPr marL="228600" lvl="1" indent="-228600" algn="l" defTabSz="933450">
            <a:lnSpc>
              <a:spcPct val="90000"/>
            </a:lnSpc>
            <a:spcBef>
              <a:spcPct val="0"/>
            </a:spcBef>
            <a:spcAft>
              <a:spcPct val="15000"/>
            </a:spcAft>
            <a:buChar char="•"/>
          </a:pPr>
          <a:r>
            <a:rPr lang="en-US" sz="2100" b="0" i="0" u="none" kern="1200" dirty="0">
              <a:latin typeface="Times New Roman" panose="02020603050405020304" pitchFamily="18" charset="0"/>
              <a:cs typeface="Times New Roman" panose="02020603050405020304" pitchFamily="18" charset="0"/>
            </a:rPr>
            <a:t>OFTEN EAT STORE-MADE, PRE-COOKED MEALS</a:t>
          </a:r>
          <a:endParaRPr lang="en-US" sz="2100" kern="1200" dirty="0">
            <a:latin typeface="Times New Roman" panose="02020603050405020304" pitchFamily="18" charset="0"/>
            <a:cs typeface="Times New Roman" panose="02020603050405020304" pitchFamily="18" charset="0"/>
          </a:endParaRPr>
        </a:p>
        <a:p>
          <a:pPr marL="228600" lvl="1" indent="-228600" algn="l" defTabSz="933450">
            <a:lnSpc>
              <a:spcPct val="90000"/>
            </a:lnSpc>
            <a:spcBef>
              <a:spcPct val="0"/>
            </a:spcBef>
            <a:spcAft>
              <a:spcPct val="15000"/>
            </a:spcAft>
            <a:buChar char="•"/>
          </a:pPr>
          <a:r>
            <a:rPr lang="en-US" sz="2100" b="0" i="0" u="none" kern="1200" dirty="0">
              <a:latin typeface="Times New Roman" panose="02020603050405020304" pitchFamily="18" charset="0"/>
              <a:cs typeface="Times New Roman" panose="02020603050405020304" pitchFamily="18" charset="0"/>
            </a:rPr>
            <a:t>IMPORTANT TO BE ATTRACTIVE/OPPOSITE SEX</a:t>
          </a:r>
          <a:endParaRPr lang="en-US" sz="2100" kern="1200" dirty="0">
            <a:latin typeface="Times New Roman" panose="02020603050405020304" pitchFamily="18" charset="0"/>
            <a:cs typeface="Times New Roman" panose="02020603050405020304" pitchFamily="18" charset="0"/>
          </a:endParaRPr>
        </a:p>
      </dsp:txBody>
      <dsp:txXfrm rot="-5400000">
        <a:off x="4065016" y="292118"/>
        <a:ext cx="7145290" cy="1504751"/>
      </dsp:txXfrm>
    </dsp:sp>
    <dsp:sp modelId="{8CB77233-D375-3349-8F8D-2B8C066BBD1E}">
      <dsp:nvSpPr>
        <dsp:cNvPr id="0" name=""/>
        <dsp:cNvSpPr/>
      </dsp:nvSpPr>
      <dsp:spPr>
        <a:xfrm>
          <a:off x="0" y="2271"/>
          <a:ext cx="4065015" cy="208444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Single Variables</a:t>
          </a:r>
        </a:p>
      </dsp:txBody>
      <dsp:txXfrm>
        <a:off x="101754" y="104025"/>
        <a:ext cx="3861507" cy="1880939"/>
      </dsp:txXfrm>
    </dsp:sp>
    <dsp:sp modelId="{97E2FB58-42D1-5A4B-8EA5-5661C2D0428A}">
      <dsp:nvSpPr>
        <dsp:cNvPr id="0" name=""/>
        <dsp:cNvSpPr/>
      </dsp:nvSpPr>
      <dsp:spPr>
        <a:xfrm rot="5400000">
          <a:off x="6622845" y="-370859"/>
          <a:ext cx="2096036" cy="7219636"/>
        </a:xfrm>
        <a:prstGeom prst="round2SameRect">
          <a:avLst/>
        </a:prstGeom>
        <a:solidFill>
          <a:schemeClr val="accent3">
            <a:tint val="40000"/>
            <a:alpha val="90000"/>
            <a:hueOff val="521065"/>
            <a:satOff val="-6034"/>
            <a:lumOff val="-707"/>
            <a:alphaOff val="0"/>
          </a:schemeClr>
        </a:solidFill>
        <a:ln w="12700" cap="flat" cmpd="sng" algn="ctr">
          <a:solidFill>
            <a:schemeClr val="accent3">
              <a:tint val="40000"/>
              <a:alpha val="90000"/>
              <a:hueOff val="521065"/>
              <a:satOff val="-6034"/>
              <a:lumOff val="-7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1- </a:t>
          </a:r>
          <a:r>
            <a:rPr lang="en-US" sz="1200" b="1" kern="1200" dirty="0">
              <a:latin typeface="Times New Roman" panose="02020603050405020304" pitchFamily="18" charset="0"/>
              <a:cs typeface="Times New Roman" panose="02020603050405020304" pitchFamily="18" charset="0"/>
            </a:rPr>
            <a:t>APPAREL-</a:t>
          </a:r>
          <a:r>
            <a:rPr lang="en-US" sz="1200" b="0" i="0" kern="1200" dirty="0">
              <a:latin typeface="Times New Roman" panose="02020603050405020304" pitchFamily="18" charset="0"/>
              <a:cs typeface="Times New Roman" panose="02020603050405020304" pitchFamily="18" charset="0"/>
            </a:rPr>
            <a:t>People who eat chick-fil-a won’t bother/care about styles </a:t>
          </a:r>
          <a:endParaRPr lang="en-US" sz="1200" b="1"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u="none" kern="1200" dirty="0">
              <a:latin typeface="Times New Roman" panose="02020603050405020304" pitchFamily="18" charset="0"/>
              <a:cs typeface="Times New Roman" panose="02020603050405020304" pitchFamily="18" charset="0"/>
            </a:rPr>
            <a:t>I MAKE MY CLOTHES LAST A LONG TIME</a:t>
          </a:r>
          <a:endParaRPr lang="en-US"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u="none" kern="1200" dirty="0">
              <a:latin typeface="Times New Roman" panose="02020603050405020304" pitchFamily="18" charset="0"/>
              <a:cs typeface="Times New Roman" panose="02020603050405020304" pitchFamily="18" charset="0"/>
            </a:rPr>
            <a:t>COMFORT MST IMPRTNT FCTR IN CLTHS I BUY</a:t>
          </a:r>
          <a:endParaRPr lang="en-US"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u="none" kern="1200" dirty="0">
              <a:latin typeface="Times New Roman" panose="02020603050405020304" pitchFamily="18" charset="0"/>
              <a:cs typeface="Times New Roman" panose="02020603050405020304" pitchFamily="18" charset="0"/>
            </a:rPr>
            <a:t>STICK W/ STYLES HAVE STOOD TEST OF TIME</a:t>
          </a:r>
          <a:endParaRPr lang="en-US"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u="none" kern="1200" dirty="0">
              <a:latin typeface="Times New Roman" panose="02020603050405020304" pitchFamily="18" charset="0"/>
              <a:cs typeface="Times New Roman" panose="02020603050405020304" pitchFamily="18" charset="0"/>
            </a:rPr>
            <a:t>DRESS TO PLEASE MYSELF</a:t>
          </a:r>
          <a:endParaRPr lang="en-US"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endParaRPr lang="en-US"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kern="1200" dirty="0">
              <a:latin typeface="Times New Roman" panose="02020603050405020304" pitchFamily="18" charset="0"/>
              <a:cs typeface="Times New Roman" panose="02020603050405020304" pitchFamily="18" charset="0"/>
            </a:rPr>
            <a:t>2- </a:t>
          </a:r>
          <a:r>
            <a:rPr lang="en-US" sz="1200" b="1" kern="1200" dirty="0">
              <a:latin typeface="Times New Roman" panose="02020603050405020304" pitchFamily="18" charset="0"/>
              <a:cs typeface="Times New Roman" panose="02020603050405020304" pitchFamily="18" charset="0"/>
            </a:rPr>
            <a:t>TRAVEL- </a:t>
          </a:r>
          <a:r>
            <a:rPr lang="en-US" sz="1200" b="0" i="0" kern="1200" dirty="0">
              <a:latin typeface="Times New Roman" panose="02020603050405020304" pitchFamily="18" charset="0"/>
              <a:cs typeface="Times New Roman" panose="02020603050405020304" pitchFamily="18" charset="0"/>
            </a:rPr>
            <a:t>People who travel will eat more chick-fil-a.</a:t>
          </a:r>
          <a:endParaRPr lang="en-US" sz="1200" b="1"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u="none" kern="1200" dirty="0">
              <a:latin typeface="Times New Roman" panose="02020603050405020304" pitchFamily="18" charset="0"/>
              <a:cs typeface="Times New Roman" panose="02020603050405020304" pitchFamily="18" charset="0"/>
            </a:rPr>
            <a:t>VAC. SOMEWHERE DIFFERENT EVERY TIME</a:t>
          </a:r>
          <a:endParaRPr lang="en-US"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u="none" kern="1200" dirty="0">
              <a:latin typeface="Times New Roman" panose="02020603050405020304" pitchFamily="18" charset="0"/>
              <a:cs typeface="Times New Roman" panose="02020603050405020304" pitchFamily="18" charset="0"/>
            </a:rPr>
            <a:t>I LOVE THE IDEA OF TRAVELING ABROAD</a:t>
          </a:r>
          <a:endParaRPr lang="en-US"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u="none" kern="1200" dirty="0">
              <a:latin typeface="Times New Roman" panose="02020603050405020304" pitchFamily="18" charset="0"/>
              <a:cs typeface="Times New Roman" panose="02020603050405020304" pitchFamily="18" charset="0"/>
            </a:rPr>
            <a:t>VACATION EXPRNCES DIFFERENTIATE ME/FRNDS</a:t>
          </a:r>
          <a:endParaRPr lang="en-US"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0" i="0" u="none" kern="1200" dirty="0">
              <a:latin typeface="Times New Roman" panose="02020603050405020304" pitchFamily="18" charset="0"/>
              <a:cs typeface="Times New Roman" panose="02020603050405020304" pitchFamily="18" charset="0"/>
            </a:rPr>
            <a:t>WILLING MAKE TRVL PLAN WITH UNKNWN COMP</a:t>
          </a:r>
          <a:endParaRPr lang="en-US" sz="1200" kern="1200" dirty="0">
            <a:latin typeface="Times New Roman" panose="02020603050405020304" pitchFamily="18" charset="0"/>
            <a:cs typeface="Times New Roman" panose="02020603050405020304" pitchFamily="18" charset="0"/>
          </a:endParaRPr>
        </a:p>
      </dsp:txBody>
      <dsp:txXfrm rot="-5400000">
        <a:off x="4061045" y="2293261"/>
        <a:ext cx="7117316" cy="1891396"/>
      </dsp:txXfrm>
    </dsp:sp>
    <dsp:sp modelId="{189BA19A-0B17-0B4C-A32E-146FC7BDA1E2}">
      <dsp:nvSpPr>
        <dsp:cNvPr id="0" name=""/>
        <dsp:cNvSpPr/>
      </dsp:nvSpPr>
      <dsp:spPr>
        <a:xfrm>
          <a:off x="0" y="2215891"/>
          <a:ext cx="4061045" cy="2084447"/>
        </a:xfrm>
        <a:prstGeom prst="roundRect">
          <a:avLst/>
        </a:prstGeom>
        <a:solidFill>
          <a:schemeClr val="accent3">
            <a:hueOff val="751944"/>
            <a:satOff val="281"/>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422400">
            <a:lnSpc>
              <a:spcPct val="90000"/>
            </a:lnSpc>
            <a:spcBef>
              <a:spcPct val="0"/>
            </a:spcBef>
            <a:spcAft>
              <a:spcPct val="35000"/>
            </a:spcAft>
            <a:buNone/>
          </a:pPr>
          <a:r>
            <a:rPr lang="en-US" sz="2800" kern="1200">
              <a:latin typeface="Georgia Pro Semibold"/>
              <a:ea typeface="+mn-ea"/>
              <a:cs typeface="+mn-cs"/>
            </a:rPr>
            <a:t>Abstract Variables </a:t>
          </a:r>
        </a:p>
        <a:p>
          <a:pPr marL="0" lvl="0" indent="0" algn="ctr" defTabSz="1422400">
            <a:lnSpc>
              <a:spcPct val="90000"/>
            </a:lnSpc>
            <a:spcBef>
              <a:spcPct val="0"/>
            </a:spcBef>
            <a:spcAft>
              <a:spcPct val="35000"/>
            </a:spcAft>
            <a:buNone/>
          </a:pPr>
          <a:r>
            <a:rPr lang="en-US" sz="2800" kern="1200">
              <a:latin typeface="Georgia Pro Semibold"/>
              <a:ea typeface="+mn-ea"/>
              <a:cs typeface="+mn-cs"/>
            </a:rPr>
            <a:t>1 &amp; 2</a:t>
          </a:r>
          <a:endParaRPr lang="en-US" sz="2800" kern="1200" dirty="0">
            <a:latin typeface="Georgia Pro Semibold"/>
            <a:ea typeface="+mn-ea"/>
            <a:cs typeface="+mn-cs"/>
          </a:endParaRPr>
        </a:p>
      </dsp:txBody>
      <dsp:txXfrm>
        <a:off x="101754" y="2317645"/>
        <a:ext cx="3857537" cy="1880939"/>
      </dsp:txXfrm>
    </dsp:sp>
    <dsp:sp modelId="{41F04EC4-3B50-C04A-8EDC-3D0C8FA9B5F2}">
      <dsp:nvSpPr>
        <dsp:cNvPr id="0" name=""/>
        <dsp:cNvSpPr/>
      </dsp:nvSpPr>
      <dsp:spPr>
        <a:xfrm rot="5400000">
          <a:off x="6844583" y="1820076"/>
          <a:ext cx="1667557" cy="7226693"/>
        </a:xfrm>
        <a:prstGeom prst="round2SameRect">
          <a:avLst/>
        </a:prstGeom>
        <a:solidFill>
          <a:schemeClr val="accent3">
            <a:tint val="40000"/>
            <a:alpha val="90000"/>
            <a:hueOff val="1042131"/>
            <a:satOff val="-12069"/>
            <a:lumOff val="-1415"/>
            <a:alphaOff val="0"/>
          </a:schemeClr>
        </a:solidFill>
        <a:ln w="12700" cap="flat" cmpd="sng" algn="ctr">
          <a:solidFill>
            <a:schemeClr val="accent3">
              <a:tint val="40000"/>
              <a:alpha val="90000"/>
              <a:hueOff val="1042131"/>
              <a:satOff val="-12069"/>
              <a:lumOff val="-14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McDonald’s</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Instagram</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Nickelodeon</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Marital Status</a:t>
          </a:r>
        </a:p>
        <a:p>
          <a:pPr marL="171450" lvl="1" indent="-171450" algn="l" defTabSz="711200">
            <a:lnSpc>
              <a:spcPct val="90000"/>
            </a:lnSpc>
            <a:spcBef>
              <a:spcPct val="0"/>
            </a:spcBef>
            <a:spcAft>
              <a:spcPct val="15000"/>
            </a:spcAft>
            <a:buChar char="•"/>
          </a:pPr>
          <a:r>
            <a:rPr lang="en-US" sz="1600" b="0" i="0" u="none" kern="1200" dirty="0">
              <a:latin typeface="Times New Roman" panose="02020603050405020304" pitchFamily="18" charset="0"/>
              <a:cs typeface="Times New Roman" panose="02020603050405020304" pitchFamily="18" charset="0"/>
            </a:rPr>
            <a:t>RESPNDNT-SPANISH/HISPANIC/LATINO ORIGIN?</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0" i="0" u="none" kern="1200" dirty="0">
              <a:latin typeface="Times New Roman" panose="02020603050405020304" pitchFamily="18" charset="0"/>
              <a:cs typeface="Times New Roman" panose="02020603050405020304" pitchFamily="18" charset="0"/>
            </a:rPr>
            <a:t>I MAKE SURE I EXERCISE REGULARLY</a:t>
          </a:r>
          <a:endParaRPr lang="en-US" sz="1600" kern="1200" dirty="0">
            <a:latin typeface="Times New Roman" panose="02020603050405020304" pitchFamily="18" charset="0"/>
            <a:cs typeface="Times New Roman" panose="02020603050405020304" pitchFamily="18" charset="0"/>
          </a:endParaRPr>
        </a:p>
      </dsp:txBody>
      <dsp:txXfrm rot="-5400000">
        <a:off x="4065016" y="4681047"/>
        <a:ext cx="7145290" cy="1504751"/>
      </dsp:txXfrm>
    </dsp:sp>
    <dsp:sp modelId="{749DAFA1-6AE0-464A-B2B7-37B522A9111A}">
      <dsp:nvSpPr>
        <dsp:cNvPr id="0" name=""/>
        <dsp:cNvSpPr/>
      </dsp:nvSpPr>
      <dsp:spPr>
        <a:xfrm>
          <a:off x="0" y="4391199"/>
          <a:ext cx="4065015" cy="2084447"/>
        </a:xfrm>
        <a:prstGeom prst="roundRect">
          <a:avLst/>
        </a:prstGeom>
        <a:solidFill>
          <a:schemeClr val="accent3">
            <a:hueOff val="1503888"/>
            <a:satOff val="562"/>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422400">
            <a:lnSpc>
              <a:spcPct val="90000"/>
            </a:lnSpc>
            <a:spcBef>
              <a:spcPct val="0"/>
            </a:spcBef>
            <a:spcAft>
              <a:spcPct val="35000"/>
            </a:spcAft>
            <a:buNone/>
          </a:pPr>
          <a:r>
            <a:rPr lang="en-US" sz="2400" kern="1200">
              <a:latin typeface="Georgia Pro Semibold"/>
              <a:ea typeface="+mn-ea"/>
              <a:cs typeface="+mn-cs"/>
            </a:rPr>
            <a:t>Descriptive Variables</a:t>
          </a:r>
          <a:endParaRPr lang="en-US" sz="2400" kern="1200" dirty="0">
            <a:latin typeface="Georgia Pro Semibold"/>
            <a:ea typeface="+mn-ea"/>
            <a:cs typeface="+mn-cs"/>
          </a:endParaRPr>
        </a:p>
      </dsp:txBody>
      <dsp:txXfrm>
        <a:off x="101754" y="4492953"/>
        <a:ext cx="3861507" cy="18809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19:55:51.8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1 111,'94'-5,"-4"-2,-18-1,-21 2,-24 3,-7 2,2 1,6 0,4 0,-2 0,2 0,9 0,8 0,13-2,3 0,-1-1,-6 1,-11-1,-11 1,-14 1,-8 1,8-1,15-1,29-1,6 0,-7-1,-21 2,-23 0,-10 2,33-1,37-4,-25 3,2-1,-6 0,-4-1,21 0,-47 3,-5 0,3 0,11 0,4-2,-6 0,-9 2,-12 0,9-1,5 0,8-2,-6 0,-9 1,-4 3,4 1,3 0,-2 0,-4-1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32.0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1,'51'2,"0"0,2 0,2 1,6 0,0 0,-3 1,-1 0,36 4,-25-3,-31-3,-17 0,-5-2,19 2,49 2,-16-2,7 0,15 1,2 0,-3-1,-3 0,-17 0,-7-1,20 0,-32-1,-11 0,-3 0,-1 0,2 1,4 0,4 0,0 0,-5-1,-10 1,-13-1,-5 0,4 1,5 0,22-1,21 0,19 1,-4 0,-28 0,-33 0,-23-1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34.7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0,'58'10,"-1"-1,21-1,7-3,-18-5,3-2,-1 0,23 0,-7 0,-24 0,-11 0,-10 1,-19 1,19-1,46 0,-15 1,7 0,14 0,3 1,-1-1,-3 1,-16 0,-8-1,9 1,-46-1,-23 0,4 0,14 0,28 1,2 0,-7 0,-22 0,-19 0,10-1,7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0:09:07.9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52,'59'-7,"-1"0,-4 1,-2 1,26 0,-20 3,-18 2,-14-1,-6 1,-6 0,3 0,-1 0,13 0,9 0,18 0,17 0,9 0,-2-1,-17 0,-20 1,-16-1,-7 1,5-1,10 0,14 0,15 1,11 0,4 0,-5 0,-14 0,-17 0,-16 0,-12 0,-2 0,4 0,16 0,20 0,14-1,7-1,-4-2,-20 1,-16 1,-16 1,7 2,43 0,29 1,-45-1,-2 0,28-1,-48 0,-20 0,-1 0,11 0,-7 0,12 1,-6-1,10 2,7-1,-3 0,-7 1,-10-1,-5 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0:09:10.5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63,'69'3,"7"-1,3-2,-12-2,-15 0,-18 1,-7 1,-1 0,0 0,6 0,6 0,0 0,-3 0,-3 0,-8 1,6 0,-4-1,2 0,0 0,0-1,17 0,26-2,24-2,-43 2,0 1,34-3,-27 2,-25 2,-11 1,4-1,16 1,25-1,30-1,-35 0,4-1,3 0,1 0,-4-1,-3 1,35-4,-41 2,-23 2,-10 1,3 1,7 1,2 0,-6 0,-10 0,-11 0,13 0,0 0,18 0,-7 0,-4 0,-10 0,-10 0,-4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20:57:04.3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11,'54'0,"-7"0,-19 0,-1 1,-3 0,1 0,1 0,8 1,5-2,4 1,0-1,-2 0,-3 0,-1 0,4 0,1 0,-2 0,-10 0,-13 0,-6 0,7 1,-1-1,10 1,-3-1,0 0,-4 0,-7 0,8 0,0 0,13 0,-1-1,-3 0,-5 0,-5 1,-7-1,2 0,3 1,0 0,0 0,-1 0,-5-1,8-1,-8 1,5-1,-1 0,0 1,2 0,-2 0,-3 1,3-1,-1 0,3 1,-3-1,0 0,-1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42.2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44,'59'-1,"-1"-1,19 0,5 0,11-2,2 1,3 0,-4-1,-14 2,-9-1,13 0,-43 1,-22 2,9-1,19 1,16-2,1 0,-11 0,-16 0,-16 1,-6 0,1 1,4-1,7 0,7 1,4 1,5 1,4 1,6 1,7-1,-2-1,-12-2,-15 0,-19 0,0 2,12 1,16 5,15 2,4 0,-15-3,-14-4,-11-3,0 1,20 0,9 1,1 0,-12-1,-22 0,-9-1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44.2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57,'74'-4,"2"1,-17 2,5 0,-1 1,12 0,5 0,3 1,11 0,-3 0,-34 0,2-1,0 0,-2-1,37-2,-24-1,-40 0,-12 1,-2 1,4-1,10-1,11 1,26 0,24 2,9 1,-6 0,-35 0,-30 0,-17 0,4 0,-3 0,12 0,-1-1,21-1,18-2,7-1,-13 2,-27 1,-20 1,1 0,1-1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46.8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38,'73'-1,"12"-1,7-1,-40 2,-1 0,36 0,-28 2,-16-1,39-1,-10 0,8-1,-13 0,5 1,0-1,0 0,0 0,-5 0,9-1,-9 1,7 0,-47 1,-3 1,27 1,21 0,4 0,-15-1,-29 0,-18 0,-6 0,11 0,-6-1,9 1,-6-2,11 1,11 0,2-1,-5 1,-14 0,-9 1,13 0,-1 0,11 1,-9 0,-8-1,-8 0,-3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49.01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1,'63'1,"-1"1,15-1,3 1,12 0,0 0,-3 0,-6 0,-21-1,-8 0,8 0,-43-1,-9 0,18 0,54 0,-13 0,9 1,-12-1,4 0,1 1,3 0,1 0,-2 0,26 0,-4 1,-21-1,-7 1,21 0,-35-2,-23 0,-6 0,0 1,4 0,4 1,-3-1,-11-1,-8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3:11.93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0,'52'16,"-1"-4,-14-9,5-1,1 0,1-1,10-1,5 0,9-1,11 0,4 1,6 0,-8 0,-12 0,-8 0,8 1,16 2,6 1,-9 1,-23-1,-21-2,-12-1,1 0,10-1,9 1,10 0,2 0,3 0,2 1,-1-1,-4-1,-12 0,-10 0,-8 1,-3-1,0 1,-2 0,-3 0,-5 0,-47 19,24-14,-29 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19:55:54.8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57,'58'-3,"-1"0,39-2,-43 3,-18 1,-14 0,-1 2,18 0,16 0,20 0,12-3,3-1,-36 0,2 1,1-1,0 0,0 1,1-1,-4 1,-1 0,35 0,-12 0,-8 1,-5 0,-2-1,-8 0,-15 0,-13 1,-12 1,12-2,6 1,26-1,1 1,-4 0,-17 0,-17 1,-6 0,3 0,6 0,2 0,2 1,-1-1,2 1,-1-1,-8 0,-3 0,-2 0,2-1,2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3:13.6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22,'54'-2,"2"1,-10 1,2 0,-1 0,25 0,19-1,-33 0,2 1,7-1,2 1,-1-1,0 1,-2 0,-2-1,-7 1,-4-1,31 0,-25 0,-4 0,6-1,24-1,-34 2,1 0,7 0,1 1,0-1,-1 1,38 0,-30 0,-32 0,-18 0,-1 0,5 1,7 0,2-1,-5 0,-5 0,-7 0,-5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3:16.0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7,'58'1,"-2"0,-13 1,11 2,10 3,23 0,1-1,-8-4,-11-1,-20-1,-1-1,7 0,11 0,20 1,12 1,-4 0,-23 0,-29 0,-19-2,1-1,17 1,15 1,5 0,-5 1,-14-1,-12 0,-12 0,-6 0,7-1,-3-1,8-1,-11 1,-1 0,13-3,-6 2,5 0,-12 2,7 1,-6 0,14 0,-1 0,2-1,0 0,-4 0,-6-1,-6 1,6-3,-3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3:18.8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23,'62'-6,"0"0,2 1,-1 1,-7 2,-1 2,43 2,-24 4,-29 0,-20-2,-16-1,10-2,9 1,33 0,15 1,3-1,-14 0,-23-1,-22-1,-7-1,7 1,23 0,30 2,-24 0,3-1,6 1,0 0,-5-1,-4 0,22 0,-34 0,-26-1,-5 0,15 0,-2 0,9 0,-14-1,1 0,10 1,2-1,6 1,-11 0,-7 0,1 1,-3 0,7 1,-6-2,2 1,-2-1,3 0,-1 0,0 0,1 0,-4-1,1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19:53:39.6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0,'83'2,"0"-1,2 1,-1-2,2 1,-4-1,-14 1,-7-1,16 1,-42-1,-14 1,9-1,23 0,22 0,9 0,-12 0,-20 0,-22-1,-16 1,-3-1,7 1,1 0,13 2,-8 0,-3 0,-10-2,7 0,-4 0,4 0,5 0,-2 0,9 0,-4 0,-9 0,-9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21:06:39.1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1,'65'2,"-9"0,-28-2,-10 0,17 2,15 0,18 1,3 0,-23-1,-15-1,-15 0,-7-2,6 1,14-1,28 0,21 1,2 0,-18 0,-28 0,-21 0,-5 0,20 1,26 1,36-1,7 1,-25-1,-30 0,-33 0,-2-1,18 2,28 2,13-1,-5 1,-23-3,-24 0,-6-1,19 0,11-1,-1 1,-10-1,-18 1,3 0,3 1,9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21:06:40.7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28,'54'1,"-7"0,-22-1,3 1,17-1,38 1,10 0,-10 0,-30-1,-41 1,-7-1,49 0,30 0,-16 0,3 0,-6 0,-3 0,29 0,-48 0,-33 0,-13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21:06:42.7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14,'80'1,"-5"-2,-14 0,8-1,1 2,-4 0,-19 0,-19 0,-15 0,13 0,17 0,29 0,12 0,-7 0,-26 0,-21 0,-15 0,13 0,22-1,28-1,8 1,-16-1,-23 1,-26 1,1 0,15 0,22-1,9 0,-13 0,-21 1,-22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21:08:15.0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1,'71'0,"0"0,-8 0,-2 0,-2 0,-5 0,16 0,-31 0,-24 0,-9 0,19-1,21 1,38 0,-34 1,0 0,48 1,-27-1,-30 0,-26-1,-8 0,10 0,23 2,27 0,16 1,-10 0,-23 0,-26-2,-15-1,4 1,12 1,2 0,5-1,-12-1,-4 0,-2 2,3-1,4 2,2-1,-7-1,-4-1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20:36:45.7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0,'74'2,"-3"-1,-12-1,-17 0,-21 0,-13 0,-5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20:36:48.6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0,'44'0,"-5"0,-20 0,-5 0,7 1,-1 0,9 1,-10-1,-7-1,5 0,-6 0,12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23:56:19.3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1 119,'52'-5,"1"-1,34-3,-29 2,-22 2,-20 3,-5 0,22-3,5 1,12-2,-5 0,-16 2,-5 1,-7 0,-5 2,3 0,3 0,-1 0,2 0,-3 0,8 0,10-1,36-1,25-1,1 0,-19 0,-43 1,-14-1,-3 0,3-1,-1 0,-7 4,7-1,-5 0,4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7T20:21:02.6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25,'68'-6,"-10"2,-31 2,-7 0,-6 2,1 0,17 0,16-1,20 0,8 0,-6 0,-13 1,-20 0,-15 0,-12 0,7 0,1-1,18 1,4-1,11 1,3 0,-2 0,-9 0,-14 0,-12 0,-6 0,4 0,-1-1,13 0,1 1,3 0,-4 0,-7 0,-7 0,4-1,-1 0,14 1,3 0,-1 1,-6-1,-11 1,-2-1,1 0,9-1,1 0,-7 1,-1-1,-2 1,0 0,3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3:17.177"/>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23,'84'0,"-1"0,9 0,0 0,-3 0,-2 0,-12 0,-6 0,10 0,-46 0,-18 0,12-1,23 0,29-1,12-1,-1 0,-13 0,-19 1,-16 0,-12 2,-7 0,-2 0,0 0,4 0,5 0,4 0,3 0,1 0,-2 0,-5 0,-6-1,-6 1,-6-1,7 1,-1 0,10 0,3 0,7 0,3 0,0 0,-5 0,-8-1,-10 1,-10-1,16 1,-3 0,20 0,-9 0,-7 0,-8 0,-8 0,25 0,11 1,24 0,-15 0,-24-1,-31 0,-58-1,14 1,-31-2,43 1,14 1,11-1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3:36.37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8,'87'-1,"12"0,-44 0,0 1,42-2,-27 1,-34 0,-21 1,-7 0,9 2,3-1,11 2,1-2,9 0,21-1,21 0,-32 0,0 0,46 0,-24 0,-28 0,-21 1,-5 0,12 1,21 0,25-1,1 0,-20-1,-23 0,-20 1,16 0,29 2,28-1,12 0,-14-1,-27-1,-24 0,-13 0,-3 0,9 0,-3 0,-5 0,-6 0,7 0,-2 0,15 0,-10 0,-8 0,-1 0,-1 0,6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3:57.948"/>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8,'54'-1,"-5"1,-26-1,2 0,1 0,24 0,40-1,-39 2,1 0,46 0,-33 2,-41 0,-12-1,5-1,7 1,20 0,10 1,12 0,2 0,1 0,-7-1,-7 0,-9-1,-9 0,-9 0,-6 0,-5 0,-2 0,2 1,3 0,5 0,4 0,4-1,3 1,3-1,1 1,4 0,3-1,0 0,-2 0,-5 1,-6 0,-8-1,-6 1,-4-1,-1 1,4-1,3 0,3 0,4 0,5 0,1 0,0 0,-5 0,-9 0,-8 0,4 0,2 0,3 0,-6 0,-9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4:07.796"/>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1,'86'4,"-4"-1,-5-2,5-1,2 0,-1 1,-14 0,-22 0,-16 0,-12 0,8 1,12-1,15 1,8 0,-5 0,-11 0,-16-1,-10 0,-8 0,13 1,19 0,34 2,-27-3,3 1,11 0,2-1,-8 1,-2-1,28 2,-38-1,-29-1,15 0,28 2,-13-2,4 1,0 0,-2-1,28 1,-34 0,-40-2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4:15.83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0,'94'5,"-4"-1,-7-3,-3 0,-14 0,-13 0,-21-1,-12 0,3 0,23 2,22 2,27 1,-42-2,0 0,43 2,-17-1,-31-2,-24-1,-12 0,6 0,26 0,26 0,23 0,-43-1,1 0,39 0,-17 0,-22-1,-19 0,-14 1,-6-1,6 2,21 2,27 0,16 0,-4-1,-24 0,-27-1,-17-1,9 0,1 0,12 0,-12-1,-9 0,-9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4:23.196"/>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1,'50'1,"0"1,17-1,4 0,14-1,2 0,1 0,-4 0,-18-1,-8 0,14-1,-42 1,-16 0,2 1,11 0,19 1,19 0,18 0,10 0,-5 0,-12-1,-24 1,-21-1,-11 0,10 2,19 1,23 1,10 0,-6 0,-15-2,-23 0,-16-1,-11-1,5 1,25 0,41 1,14 0,-11 0,-33 0,-41-2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4:31.61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10,'98'2,"-47"-1,0-1,44 0,-21 0,-28-1,-29 1,-9 0,20 3,11 0,31 2,2-2,-4 0,-16-1,-17 0,-8-1,4-1,10 1,14-1,4 0,0 0,-10 0,-18 0,-13 0,-10 0,21 0,1 0,24 0,-9 0,-9 0,-9 0,-8 0,-3 0,3 0,5 0,6 0,6 0,2 0,-3 0,-5 0,-9 0,-6 0,5 0,-3 0,8-1,-2 0,3-1,5 2,6-1,1 1,-9 0,-9 0,-7 0,2-1,3 0,-2-1,-2 0,10 0,4 0,11 1,-5 1,-6-1,-10 0,-7-1,15 0,-4-1,12 1,-13-1,-8 2,3-1,0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4:55.4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22,'58'-1,"13"0,5 1,6-2,-2 1,-21-1,-22 0,-15 2,3 0,23-1,35 0,-31 1,2-1,3 0,-1-1,38 0,-31 0,-29 0,-23 1,0 1,18 2,31 1,29 0,-37-1,0-1,42 0,-26-1,-30 0,-16 1,10 0,26 2,39 1,-45-2,-2 0,27 0,-31-1,-35-1,-2 0,13-1,-7 0,6 1,-5 1,-1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5:04.6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3,'59'0,"-11"0,-31 0,-5 0,12 1,12 0,16 1,-2-2,-14 1,-17-1,-6 0,15-1,28-1,35 0,-36 1,1 0,-4 1,-2 0,31-1,-33 1,-21 0,-12 0,0 1,5 0,6 1,4-1,4 0,-1 0,4 0,1 0,0-1,-1 0,-1 0,-3 0,-5 1,-3 0,-5-1,-3 1,-4-1,9 0,-1 0,12 1,-7-1,-3 1,-6-1,-5 0,7 0,-4 0,9 0,-3 0,1 0,-2 0,-5 1,3 1,-7-1,9 1,6 0,3-1,12 0,-9-1,-11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17.6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28,'51'3,"0"0,7-1,3-1,1-1,0-1,4-1,-1-1,-7 0,-5 0,20-2,-30 2,-27 2,3 0,39 0,-7 1,6-1,18-1,4 1,9-1,0 1,-13-1,-5 0,25 0,-47 2,-28 1,15 0,30 0,19 0,-3-1,-25 0,-25 1,-13 0,2 0,7 0,-5 0,-6 1,10 0,6 2,25 0,-4-1,-13-1,-23-1,-17-1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5:12.0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10,'87'0,"-37"0,2 0,10-1,1 1,2-1,0 1,-3-1,-4 0,32-2,-35 2,-28-1,-15 2,4 2,25 1,24 0,13-1,0-1,-14-1,-15 0,-8 0,-8 0,-1 0,3 0,6 1,9 1,9 1,2-1,-4 0,-3 0,-3-1,-6 1,-6-1,-13-1,-5 0,1 1,4 0,2-1,0 0,-2 0,-3 0,-1 0,-1 0,-4 0,2 0,12 1,12 0,10 0,-7 0,-19-1,-14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5:21.6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5,'66'2,"1"0,-7-3,5 0,-7 0,-8 1,-8-1,3 0,9 0,5 0,14 0,10 1,12 2,-7-1,-23 1,-31-1,-22-1,8 0,19 1,41 0,-30-1,3 1,3 0,-1 0,42 0,-25 0,-21-1,-20 0,-12-1,-6 0,14 1,26-1,28 1,15 0,-13 0,-28 0,-29 0,-15 1,7-1,9 2,2-1,-4 0,-12 0,-8-1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5:38.0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1,'53'9,"0"-1,6 1,3-1,8 0,1-2,0-1,-5-1,3-2,-10-2,-25-1,42 0,-22 0,5 0,9 0,2 0,-2 1,-3-1,34 0,-37 1,-34-1,-18 0,2 1,10-1,23 0,14 1,13 0,-3 0,-17 0,-17 0,-18 0,-7 0,5 0,12-1,17 1,6-1,-1 0,-10 0,-18 1,-8 0,6 1,2 0,21-1,-1 0,-7-1,-6 1,-11-1,-3 1,4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8T00:05:53.9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0,'64'0,"8"0,-1 0,2 0,-4 0,-17 0,-15 0,-8 1,0 0,5 2,11 0,11 1,4-2,-1-1,-6 0,-7-1,-5 0,-1 1,4 1,12 1,17 0,18 0,-41-2,1-1,48 2,-12-2,-20 1,-19 0,-19-1,-14 0,-3 0,8 0,16 0,26-1,20-1,9 0,-7 1,-17 0,-17 2,-17 0,-13 0,-10 0,11-1,3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20.0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38,'54'7,"2"-1,-5-7,8 0,0 0,-3 0,3-1,1-1,1 0,-3-1,-17 1,-11 0,-10 0,-4 1,13 0,21 1,11 1,2 0,-15 0,-15 0,3 1,16 0,25-2,15-2,-9-1,-24 0,-24 1,-10 1,12 0,20 1,12-1,0 2,-21 0,-21 0,-11 0,8 0,33 1,19 2,-4 0,-24-1,-31-1,-20 4,0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22.3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0,'66'16,"6"0,-5-7,-11-3,-21-2,-6-5,12-2,7 0,-2 0,-16 2,-17 1,7 0,18 0,25 2,15 1,-2 0,-12-1,-12-2,2 0,10 1,6 0,-3 0,-13 1,-18-1,-17-1,-9 0,35 1,26 0,-9 1,5-1,3 1,-1 0,-6-1,-4 0,22 1,-46-2,-22 0,-4 0,11 0,-4 0,6 0,-9 0,4 0,2-1,1 0,-4 1,-2-1,1 1,2 0,2 0,1 0,-4 0,2 0,-1 0,5 0,9 1,9 0,-2 0,-6 0,-16-1,-9 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24.9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3,'55'0,"1"0,39-1,-12 0,4 1,-37 1,2 0,8 0,2 1,-2-1,-3 0,22 1,-34-1,-28 0,14 1,67 1,-16-2,10 0,-15 0,4-1,0 1,-1-1,0 0,-4 0,14-1,-10 1,15-1,-63 0,-18 0,-2 1,6 0,0 0,1 0,-6 0,6 0,-2 0,4 0,-3 0,-1 0,0 0,-2 0,1 0,-3-3,3-1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27.1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0,'75'8,"0"0,-4-1,-4 0,27 2,-33-4,-25-3,20 0,1 0,9-1,25 1,7 0,-17-1,4 0,-3 0,-8 0,-3 0,-4 0,9-1,-10 1,7 1,-59-2,22 1,37 1,-23-2,3 1,5 0,0 0,31 1,-37-1,-28 0,-16-1,9 0,4 1,11 0,-5-1,-4 0,-5 0,0 0,-2-1,3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6T21:42:29.4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0,'68'5,"-4"-2,-14-2,-10 0,-8-1,1 0,18 3,16 0,15 0,-33-1,3-1,5-1,3 1,10-1,4 1,9-1,2 1,3-1,-2 1,-8-1,-5 1,-16-2,-5 1,8-1,-36 0,0 1,16-1,25 0,8 0,-16 1,-17 0,-12 2,7-1,8 1,-7-2,-13 0,-11 0,2 0,6 0,12 0,3-2,-9 1,-6-3,-11-2,-3-4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3C432-3B78-9B46-A990-7FA01BE8F685}" type="datetimeFigureOut">
              <a:rPr lang="en-US" smtClean="0"/>
              <a:t>11/27/23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346E9-4020-9B46-8C7A-24BAB98BB06C}" type="slidenum">
              <a:rPr lang="en-US" smtClean="0"/>
              <a:t>‹#›</a:t>
            </a:fld>
            <a:endParaRPr lang="en-US"/>
          </a:p>
        </p:txBody>
      </p:sp>
    </p:spTree>
    <p:extLst>
      <p:ext uri="{BB962C8B-B14F-4D97-AF65-F5344CB8AC3E}">
        <p14:creationId xmlns:p14="http://schemas.microsoft.com/office/powerpoint/2010/main" val="1123166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EDD346E9-4020-9B46-8C7A-24BAB98BB06C}" type="slidenum">
              <a:rPr lang="en-US" smtClean="0"/>
              <a:t>2</a:t>
            </a:fld>
            <a:endParaRPr lang="en-US"/>
          </a:p>
        </p:txBody>
      </p:sp>
    </p:spTree>
    <p:extLst>
      <p:ext uri="{BB962C8B-B14F-4D97-AF65-F5344CB8AC3E}">
        <p14:creationId xmlns:p14="http://schemas.microsoft.com/office/powerpoint/2010/main" val="668766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346E9-4020-9B46-8C7A-24BAB98BB06C}" type="slidenum">
              <a:rPr lang="en-US" smtClean="0"/>
              <a:t>3</a:t>
            </a:fld>
            <a:endParaRPr lang="en-US"/>
          </a:p>
        </p:txBody>
      </p:sp>
    </p:spTree>
    <p:extLst>
      <p:ext uri="{BB962C8B-B14F-4D97-AF65-F5344CB8AC3E}">
        <p14:creationId xmlns:p14="http://schemas.microsoft.com/office/powerpoint/2010/main" val="268716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346E9-4020-9B46-8C7A-24BAB98BB06C}" type="slidenum">
              <a:rPr lang="en-US" smtClean="0"/>
              <a:t>5</a:t>
            </a:fld>
            <a:endParaRPr lang="en-US"/>
          </a:p>
        </p:txBody>
      </p:sp>
    </p:spTree>
    <p:extLst>
      <p:ext uri="{BB962C8B-B14F-4D97-AF65-F5344CB8AC3E}">
        <p14:creationId xmlns:p14="http://schemas.microsoft.com/office/powerpoint/2010/main" val="217847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346E9-4020-9B46-8C7A-24BAB98BB06C}" type="slidenum">
              <a:rPr lang="en-US" smtClean="0"/>
              <a:t>6</a:t>
            </a:fld>
            <a:endParaRPr lang="en-US"/>
          </a:p>
        </p:txBody>
      </p:sp>
    </p:spTree>
    <p:extLst>
      <p:ext uri="{BB962C8B-B14F-4D97-AF65-F5344CB8AC3E}">
        <p14:creationId xmlns:p14="http://schemas.microsoft.com/office/powerpoint/2010/main" val="1322219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346E9-4020-9B46-8C7A-24BAB98BB06C}" type="slidenum">
              <a:rPr lang="en-US" smtClean="0"/>
              <a:t>7</a:t>
            </a:fld>
            <a:endParaRPr lang="en-US"/>
          </a:p>
        </p:txBody>
      </p:sp>
    </p:spTree>
    <p:extLst>
      <p:ext uri="{BB962C8B-B14F-4D97-AF65-F5344CB8AC3E}">
        <p14:creationId xmlns:p14="http://schemas.microsoft.com/office/powerpoint/2010/main" val="647960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346E9-4020-9B46-8C7A-24BAB98BB06C}" type="slidenum">
              <a:rPr lang="en-US" smtClean="0"/>
              <a:t>8</a:t>
            </a:fld>
            <a:endParaRPr lang="en-US"/>
          </a:p>
        </p:txBody>
      </p:sp>
    </p:spTree>
    <p:extLst>
      <p:ext uri="{BB962C8B-B14F-4D97-AF65-F5344CB8AC3E}">
        <p14:creationId xmlns:p14="http://schemas.microsoft.com/office/powerpoint/2010/main" val="399415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346E9-4020-9B46-8C7A-24BAB98BB06C}" type="slidenum">
              <a:rPr lang="en-US" smtClean="0"/>
              <a:t>9</a:t>
            </a:fld>
            <a:endParaRPr lang="en-US"/>
          </a:p>
        </p:txBody>
      </p:sp>
    </p:spTree>
    <p:extLst>
      <p:ext uri="{BB962C8B-B14F-4D97-AF65-F5344CB8AC3E}">
        <p14:creationId xmlns:p14="http://schemas.microsoft.com/office/powerpoint/2010/main" val="3183732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CHICK_FIL: Highest in yellow and lowest in orange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5 has the highest mean value of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0.08723)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8.72%</a:t>
            </a:r>
            <a:r>
              <a:rPr lang="en-US" sz="1800" dirty="0">
                <a:effectLst/>
                <a:latin typeface="Calibri" panose="020F0502020204030204" pitchFamily="34" charset="0"/>
                <a:ea typeface="Calibri" panose="020F0502020204030204" pitchFamily="34" charset="0"/>
                <a:cs typeface="Times New Roman" panose="02020603050405020304" pitchFamily="18" charset="0"/>
              </a:rPr>
              <a:t>, indicating a high preference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1 has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0.0685484)</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6.85% </a:t>
            </a:r>
            <a:r>
              <a:rPr lang="en-US" sz="1800" dirty="0">
                <a:effectLst/>
                <a:latin typeface="Calibri" panose="020F0502020204030204" pitchFamily="34" charset="0"/>
                <a:ea typeface="Calibri" panose="020F0502020204030204" pitchFamily="34" charset="0"/>
                <a:cs typeface="Times New Roman" panose="02020603050405020304" pitchFamily="18" charset="0"/>
              </a:rPr>
              <a:t>has lowest mean value, suggesting a lower preference.</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MCDONALDS: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5 has the highest mean value of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0.3881128) 38.81%</a:t>
            </a:r>
            <a:r>
              <a:rPr lang="en-US" sz="1800" dirty="0">
                <a:effectLst/>
                <a:latin typeface="Calibri" panose="020F0502020204030204" pitchFamily="34" charset="0"/>
                <a:ea typeface="Calibri" panose="020F0502020204030204" pitchFamily="34" charset="0"/>
                <a:cs typeface="Times New Roman" panose="02020603050405020304" pitchFamily="18" charset="0"/>
              </a:rPr>
              <a:t>, indicating a strong preference for McDonalds and lower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3 shows lowest mean value of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0.2453297)</a:t>
            </a:r>
            <a:r>
              <a:rPr lang="en-US" sz="1800" dirty="0">
                <a:effectLst/>
                <a:latin typeface="Calibri" panose="020F0502020204030204" pitchFamily="34" charset="0"/>
                <a:ea typeface="Calibri" panose="020F0502020204030204" pitchFamily="34" charset="0"/>
                <a:cs typeface="Times New Roman" panose="02020603050405020304" pitchFamily="18" charset="0"/>
              </a:rPr>
              <a:t>24.53%, suggesting a lower preference for McDonald’s and stronger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INSTAGRAM.COM: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7 has the highest mean value of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0.115203) 11.52%</a:t>
            </a:r>
            <a:r>
              <a:rPr lang="en-US" sz="1800" dirty="0">
                <a:effectLst/>
                <a:latin typeface="Calibri" panose="020F0502020204030204" pitchFamily="34" charset="0"/>
                <a:ea typeface="Calibri" panose="020F0502020204030204" pitchFamily="34" charset="0"/>
                <a:cs typeface="Times New Roman" panose="02020603050405020304" pitchFamily="18" charset="0"/>
              </a:rPr>
              <a:t>, indicating a high preference for Instagram and have a high chance of watching ads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 on Instagram and would prefer eating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1 shows lowest mean value of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0.0589489) 5.89</a:t>
            </a:r>
            <a:r>
              <a:rPr lang="en-US" sz="1800" dirty="0">
                <a:effectLst/>
                <a:latin typeface="Calibri" panose="020F0502020204030204" pitchFamily="34" charset="0"/>
                <a:ea typeface="Calibri" panose="020F0502020204030204" pitchFamily="34" charset="0"/>
                <a:cs typeface="Times New Roman" panose="02020603050405020304" pitchFamily="18" charset="0"/>
              </a:rPr>
              <a:t>%, suggesting a lower preference for using Instagram and further watching ads on it and prefer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YOUTUBE: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2 has the highest mean value of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0.4951999)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49.51%</a:t>
            </a:r>
            <a:r>
              <a:rPr lang="en-US" sz="1800" dirty="0">
                <a:effectLst/>
                <a:latin typeface="Calibri" panose="020F0502020204030204" pitchFamily="34" charset="0"/>
                <a:ea typeface="Calibri" panose="020F0502020204030204" pitchFamily="34" charset="0"/>
                <a:cs typeface="Times New Roman" panose="02020603050405020304" pitchFamily="18" charset="0"/>
              </a:rPr>
              <a:t>, indicating a strong preference for YouTube indicating higher chance of watching ads on YouTube about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prefer it.</a:t>
            </a:r>
          </a:p>
          <a:p>
            <a:pPr marL="342900" marR="0" lvl="0" indent="-342900" algn="just">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Clusters 6 has (</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0.3697202)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36.97%</a:t>
            </a:r>
            <a:r>
              <a:rPr lang="en-US" sz="1800" dirty="0">
                <a:effectLst/>
                <a:latin typeface="Calibri" panose="020F0502020204030204" pitchFamily="34" charset="0"/>
                <a:ea typeface="Calibri" panose="020F0502020204030204" pitchFamily="34" charset="0"/>
                <a:cs typeface="Times New Roman" panose="02020603050405020304" pitchFamily="18" charset="0"/>
              </a:rPr>
              <a:t> has lower mean values and indicates lower preference for using YouTube and in turn having a low chance of eating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RESPNDNT_ORIGIN: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7 has the highest mean value of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0.3862134</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38.62%</a:t>
            </a:r>
            <a:r>
              <a:rPr lang="en-US" sz="1800" dirty="0">
                <a:effectLst/>
                <a:latin typeface="Calibri" panose="020F0502020204030204" pitchFamily="34" charset="0"/>
                <a:ea typeface="Calibri" panose="020F0502020204030204" pitchFamily="34" charset="0"/>
                <a:cs typeface="Times New Roman" panose="02020603050405020304" pitchFamily="18" charset="0"/>
              </a:rPr>
              <a:t>, indicating a good proportion from a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SPANISH/HISPANIC/LATINO </a:t>
            </a:r>
            <a:r>
              <a:rPr lang="en-US" sz="1800" dirty="0">
                <a:effectLst/>
                <a:latin typeface="Calibri" panose="020F0502020204030204" pitchFamily="34" charset="0"/>
                <a:ea typeface="Calibri" panose="020F0502020204030204" pitchFamily="34" charset="0"/>
                <a:cs typeface="Times New Roman" panose="02020603050405020304" pitchFamily="18" charset="0"/>
              </a:rPr>
              <a:t>origin prefer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Clusters 3-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0.2606347) 26.06%</a:t>
            </a:r>
            <a:r>
              <a:rPr lang="en-US" sz="1800" dirty="0">
                <a:effectLst/>
                <a:latin typeface="Calibri" panose="020F0502020204030204" pitchFamily="34" charset="0"/>
                <a:ea typeface="Calibri" panose="020F0502020204030204" pitchFamily="34" charset="0"/>
                <a:cs typeface="Times New Roman" panose="02020603050405020304" pitchFamily="18" charset="0"/>
              </a:rPr>
              <a:t>, 1-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0.2613636</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26.13%</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5-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0.2648589) 26.48%</a:t>
            </a:r>
            <a:r>
              <a:rPr lang="en-US" sz="1800" dirty="0">
                <a:effectLst/>
                <a:latin typeface="Calibri" panose="020F0502020204030204" pitchFamily="34" charset="0"/>
                <a:ea typeface="Calibri" panose="020F0502020204030204" pitchFamily="34" charset="0"/>
                <a:cs typeface="Times New Roman" panose="02020603050405020304" pitchFamily="18" charset="0"/>
              </a:rPr>
              <a:t> have comparatively lowest mean values and show low desire to choose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MARITAL STATUS: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3 has the highest mean value of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0.8001658) 80.01%</a:t>
            </a:r>
            <a:r>
              <a:rPr lang="en-US" sz="1800" dirty="0">
                <a:effectLst/>
                <a:latin typeface="Calibri" panose="020F0502020204030204" pitchFamily="34" charset="0"/>
                <a:ea typeface="Calibri" panose="020F0502020204030204" pitchFamily="34" charset="0"/>
                <a:cs typeface="Times New Roman" panose="02020603050405020304" pitchFamily="18" charset="0"/>
              </a:rPr>
              <a:t>, indicating that a solid amount of married individuals have a strong preference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Clusters 7 has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0.6158279) 61.58%</a:t>
            </a:r>
            <a:r>
              <a:rPr lang="en-US" sz="1800" dirty="0">
                <a:effectLst/>
                <a:latin typeface="Calibri" panose="020F0502020204030204" pitchFamily="34" charset="0"/>
                <a:ea typeface="Calibri" panose="020F0502020204030204" pitchFamily="34" charset="0"/>
                <a:cs typeface="Times New Roman" panose="02020603050405020304" pitchFamily="18" charset="0"/>
              </a:rPr>
              <a:t> has lower mean values and a comparatively lower preference for choosing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REGULAR_EXERCISE: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5 has the highest mean value of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3.350</a:t>
            </a:r>
            <a:r>
              <a:rPr lang="en-US" sz="1800" dirty="0">
                <a:effectLst/>
                <a:latin typeface="Calibri" panose="020F0502020204030204" pitchFamily="34" charset="0"/>
                <a:ea typeface="Calibri" panose="020F0502020204030204" pitchFamily="34" charset="0"/>
                <a:cs typeface="Times New Roman" panose="02020603050405020304" pitchFamily="18" charset="0"/>
              </a:rPr>
              <a:t>, indicating a strong preference for Chick-</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Cluster 3 has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2.070</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the lowest mean values and it indicates lower preference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Chick_Fil_A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EDD346E9-4020-9B46-8C7A-24BAB98BB06C}" type="slidenum">
              <a:rPr lang="en-US" smtClean="0"/>
              <a:t>14</a:t>
            </a:fld>
            <a:endParaRPr lang="en-US"/>
          </a:p>
        </p:txBody>
      </p:sp>
    </p:spTree>
    <p:extLst>
      <p:ext uri="{BB962C8B-B14F-4D97-AF65-F5344CB8AC3E}">
        <p14:creationId xmlns:p14="http://schemas.microsoft.com/office/powerpoint/2010/main" val="3757802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11/27/23</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45223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11/27/23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6293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11/27/23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12053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11/27/23</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17953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11/27/23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6026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11/27/23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6418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11/27/23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1687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11/27/23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50418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11/27/23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603817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11/27/23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59732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11/27/23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911786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11/27/23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7497794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29.png"/><Relationship Id="rId7" Type="http://schemas.openxmlformats.org/officeDocument/2006/relationships/image" Target="../media/image56.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customXml" Target="../ink/ink28.xml"/><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2.png"/><Relationship Id="rId3" Type="http://schemas.openxmlformats.org/officeDocument/2006/relationships/hyperlink" Target="https://commons.wikimedia.org/wiki/File:Instagram_icon.png" TargetMode="External"/><Relationship Id="rId7" Type="http://schemas.openxmlformats.org/officeDocument/2006/relationships/hyperlink" Target="https://pixabay.com/en/youtube-you-tube-play-play-button-950900/" TargetMode="External"/><Relationship Id="rId12" Type="http://schemas.openxmlformats.org/officeDocument/2006/relationships/hyperlink" Target="https://www.pngall.com/group-png/download/77131" TargetMode="External"/><Relationship Id="rId2" Type="http://schemas.openxmlformats.org/officeDocument/2006/relationships/image" Target="../media/image31.png"/><Relationship Id="rId16" Type="http://schemas.openxmlformats.org/officeDocument/2006/relationships/hyperlink" Target="https://www.mortgagefit.com/blog?page=8" TargetMode="Externa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51.png"/><Relationship Id="rId5" Type="http://schemas.openxmlformats.org/officeDocument/2006/relationships/hyperlink" Target="https://taliawhyte.com/2019/01/09/when-a-business-you-disagree-with-comes-to-town/" TargetMode="External"/><Relationship Id="rId15" Type="http://schemas.openxmlformats.org/officeDocument/2006/relationships/image" Target="../media/image53.jpg"/><Relationship Id="rId10" Type="http://schemas.openxmlformats.org/officeDocument/2006/relationships/hyperlink" Target="https://commons.wikimedia.org/wiki/File:McDonald's_SVG_logo.svg" TargetMode="External"/><Relationship Id="rId4" Type="http://schemas.openxmlformats.org/officeDocument/2006/relationships/image" Target="../media/image35.png"/><Relationship Id="rId9" Type="http://schemas.openxmlformats.org/officeDocument/2006/relationships/image" Target="../media/image46.svg"/><Relationship Id="rId14" Type="http://schemas.openxmlformats.org/officeDocument/2006/relationships/hyperlink" Target="https://pixabay.com/en/exercise-female-fitness-girl-2028203/"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34.xml"/><Relationship Id="rId18" Type="http://schemas.openxmlformats.org/officeDocument/2006/relationships/image" Target="../media/image76.png"/><Relationship Id="rId26" Type="http://schemas.openxmlformats.org/officeDocument/2006/relationships/image" Target="../media/image80.png"/><Relationship Id="rId3" Type="http://schemas.openxmlformats.org/officeDocument/2006/relationships/customXml" Target="../ink/ink30.xml"/><Relationship Id="rId21" Type="http://schemas.openxmlformats.org/officeDocument/2006/relationships/customXml" Target="../ink/ink38.xml"/><Relationship Id="rId7" Type="http://schemas.openxmlformats.org/officeDocument/2006/relationships/customXml" Target="../ink/ink31.xml"/><Relationship Id="rId12" Type="http://schemas.openxmlformats.org/officeDocument/2006/relationships/image" Target="../media/image73.png"/><Relationship Id="rId17" Type="http://schemas.openxmlformats.org/officeDocument/2006/relationships/customXml" Target="../ink/ink36.xml"/><Relationship Id="rId25" Type="http://schemas.openxmlformats.org/officeDocument/2006/relationships/customXml" Target="../ink/ink40.xml"/><Relationship Id="rId2" Type="http://schemas.openxmlformats.org/officeDocument/2006/relationships/notesSlide" Target="../notesSlides/notesSlide8.xml"/><Relationship Id="rId16" Type="http://schemas.openxmlformats.org/officeDocument/2006/relationships/image" Target="../media/image75.png"/><Relationship Id="rId20" Type="http://schemas.openxmlformats.org/officeDocument/2006/relationships/image" Target="../media/image77.png"/><Relationship Id="rId29"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33.xml"/><Relationship Id="rId24" Type="http://schemas.openxmlformats.org/officeDocument/2006/relationships/image" Target="../media/image79.png"/><Relationship Id="rId32" Type="http://schemas.openxmlformats.org/officeDocument/2006/relationships/image" Target="../media/image83.png"/><Relationship Id="rId15" Type="http://schemas.openxmlformats.org/officeDocument/2006/relationships/customXml" Target="../ink/ink35.xml"/><Relationship Id="rId23" Type="http://schemas.openxmlformats.org/officeDocument/2006/relationships/customXml" Target="../ink/ink39.xml"/><Relationship Id="rId28" Type="http://schemas.openxmlformats.org/officeDocument/2006/relationships/image" Target="../media/image81.png"/><Relationship Id="rId10" Type="http://schemas.openxmlformats.org/officeDocument/2006/relationships/image" Target="../media/image72.png"/><Relationship Id="rId19" Type="http://schemas.openxmlformats.org/officeDocument/2006/relationships/customXml" Target="../ink/ink37.xml"/><Relationship Id="rId31" Type="http://schemas.openxmlformats.org/officeDocument/2006/relationships/customXml" Target="../ink/ink43.xml"/><Relationship Id="rId9" Type="http://schemas.openxmlformats.org/officeDocument/2006/relationships/customXml" Target="../ink/ink32.xml"/><Relationship Id="rId14" Type="http://schemas.openxmlformats.org/officeDocument/2006/relationships/image" Target="../media/image74.png"/><Relationship Id="rId22" Type="http://schemas.openxmlformats.org/officeDocument/2006/relationships/image" Target="../media/image78.png"/><Relationship Id="rId27" Type="http://schemas.openxmlformats.org/officeDocument/2006/relationships/customXml" Target="../ink/ink41.xml"/><Relationship Id="rId30"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File:Chick-fil-A_Logo.sv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pngall.com/hamburger-png/" TargetMode="External"/><Relationship Id="rId5" Type="http://schemas.openxmlformats.org/officeDocument/2006/relationships/image" Target="../media/image3.png"/><Relationship Id="rId4" Type="http://schemas.openxmlformats.org/officeDocument/2006/relationships/hyperlink" Target="https://en.wikipedia.org/wiki/File:Chick-fil-A_Logo.svg"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11" Type="http://schemas.openxmlformats.org/officeDocument/2006/relationships/customXml" Target="../ink/ink3.xml"/><Relationship Id="rId5" Type="http://schemas.openxmlformats.org/officeDocument/2006/relationships/customXml" Target="../ink/ink1.xml"/><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customXml" Target="../ink/ink2.xml"/></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24.png"/><Relationship Id="rId18" Type="http://schemas.openxmlformats.org/officeDocument/2006/relationships/customXml" Target="../ink/ink10.xml"/><Relationship Id="rId3" Type="http://schemas.openxmlformats.org/officeDocument/2006/relationships/image" Target="../media/image12.png"/><Relationship Id="rId21" Type="http://schemas.openxmlformats.org/officeDocument/2006/relationships/image" Target="../media/image28.png"/><Relationship Id="rId7" Type="http://schemas.openxmlformats.org/officeDocument/2006/relationships/image" Target="../media/image21.png"/><Relationship Id="rId12" Type="http://schemas.openxmlformats.org/officeDocument/2006/relationships/customXml" Target="../ink/ink7.xml"/><Relationship Id="rId17"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11" Type="http://schemas.openxmlformats.org/officeDocument/2006/relationships/image" Target="../media/image23.png"/><Relationship Id="rId15" Type="http://schemas.openxmlformats.org/officeDocument/2006/relationships/image" Target="../media/image25.png"/><Relationship Id="rId10" Type="http://schemas.openxmlformats.org/officeDocument/2006/relationships/customXml" Target="../ink/ink6.xml"/><Relationship Id="rId19" Type="http://schemas.openxmlformats.org/officeDocument/2006/relationships/image" Target="../media/image27.png"/><Relationship Id="rId4" Type="http://schemas.openxmlformats.org/officeDocument/2006/relationships/customXml" Target="../ink/ink4.xml"/><Relationship Id="rId9" Type="http://schemas.openxmlformats.org/officeDocument/2006/relationships/image" Target="../media/image22.png"/><Relationship Id="rId14" Type="http://schemas.openxmlformats.org/officeDocument/2006/relationships/customXml" Target="../ink/ink8.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3.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11" Type="http://schemas.openxmlformats.org/officeDocument/2006/relationships/customXml" Target="../ink/ink14.xml"/><Relationship Id="rId5" Type="http://schemas.openxmlformats.org/officeDocument/2006/relationships/customXml" Target="../ink/ink12.xml"/><Relationship Id="rId10" Type="http://schemas.openxmlformats.org/officeDocument/2006/relationships/image" Target="../media/image33.png"/><Relationship Id="rId4" Type="http://schemas.openxmlformats.org/officeDocument/2006/relationships/image" Target="../media/image14.png"/><Relationship Id="rId9" Type="http://schemas.openxmlformats.org/officeDocument/2006/relationships/customXml" Target="../ink/ink13.xml"/></Relationships>
</file>

<file path=ppt/slides/_rels/slide8.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40.png"/><Relationship Id="rId18" Type="http://schemas.openxmlformats.org/officeDocument/2006/relationships/customXml" Target="../ink/ink21.xml"/><Relationship Id="rId3" Type="http://schemas.openxmlformats.org/officeDocument/2006/relationships/image" Target="../media/image15.png"/><Relationship Id="rId21" Type="http://schemas.openxmlformats.org/officeDocument/2006/relationships/image" Target="../media/image44.png"/><Relationship Id="rId7" Type="http://schemas.openxmlformats.org/officeDocument/2006/relationships/image" Target="../media/image37.png"/><Relationship Id="rId12" Type="http://schemas.openxmlformats.org/officeDocument/2006/relationships/customXml" Target="../ink/ink18.xml"/><Relationship Id="rId17" Type="http://schemas.openxmlformats.org/officeDocument/2006/relationships/image" Target="../media/image42.png"/><Relationship Id="rId2" Type="http://schemas.openxmlformats.org/officeDocument/2006/relationships/notesSlide" Target="../notesSlides/notesSlide6.xml"/><Relationship Id="rId16" Type="http://schemas.openxmlformats.org/officeDocument/2006/relationships/customXml" Target="../ink/ink20.xml"/><Relationship Id="rId20" Type="http://schemas.openxmlformats.org/officeDocument/2006/relationships/customXml" Target="../ink/ink22.xml"/><Relationship Id="rId1" Type="http://schemas.openxmlformats.org/officeDocument/2006/relationships/slideLayout" Target="../slideLayouts/slideLayout2.xml"/><Relationship Id="rId11" Type="http://schemas.openxmlformats.org/officeDocument/2006/relationships/image" Target="../media/image39.png"/><Relationship Id="rId15" Type="http://schemas.openxmlformats.org/officeDocument/2006/relationships/image" Target="../media/image41.png"/><Relationship Id="rId10" Type="http://schemas.openxmlformats.org/officeDocument/2006/relationships/customXml" Target="../ink/ink17.xml"/><Relationship Id="rId19" Type="http://schemas.openxmlformats.org/officeDocument/2006/relationships/image" Target="../media/image43.png"/><Relationship Id="rId4" Type="http://schemas.openxmlformats.org/officeDocument/2006/relationships/customXml" Target="../ink/ink15.xml"/><Relationship Id="rId9" Type="http://schemas.openxmlformats.org/officeDocument/2006/relationships/image" Target="../media/image38.png"/><Relationship Id="rId14" Type="http://schemas.openxmlformats.org/officeDocument/2006/relationships/customXml" Target="../ink/ink19.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chart" Target="../charts/chart1.xml"/><Relationship Id="rId3" Type="http://schemas.openxmlformats.org/officeDocument/2006/relationships/customXml" Target="../ink/ink23.xml"/><Relationship Id="rId7" Type="http://schemas.openxmlformats.org/officeDocument/2006/relationships/customXml" Target="../ink/ink24.xml"/><Relationship Id="rId12" Type="http://schemas.openxmlformats.org/officeDocument/2006/relationships/image" Target="../media/image49.png"/><Relationship Id="rId17" Type="http://schemas.openxmlformats.org/officeDocument/2006/relationships/chart" Target="../charts/chart3.xml"/><Relationship Id="rId2" Type="http://schemas.openxmlformats.org/officeDocument/2006/relationships/notesSlide" Target="../notesSlides/notesSlide7.xml"/><Relationship Id="rId16"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customXml" Target="../ink/ink26.xml"/><Relationship Id="rId15" Type="http://schemas.openxmlformats.org/officeDocument/2006/relationships/image" Target="../media/image50.png"/><Relationship Id="rId10" Type="http://schemas.openxmlformats.org/officeDocument/2006/relationships/image" Target="../media/image48.png"/><Relationship Id="rId9" Type="http://schemas.openxmlformats.org/officeDocument/2006/relationships/customXml" Target="../ink/ink25.xml"/><Relationship Id="rId14" Type="http://schemas.openxmlformats.org/officeDocument/2006/relationships/customXml" Target="../ink/ink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 colorful light bulb with business icons">
            <a:extLst>
              <a:ext uri="{FF2B5EF4-FFF2-40B4-BE49-F238E27FC236}">
                <a16:creationId xmlns:a16="http://schemas.microsoft.com/office/drawing/2014/main" id="{7DDFB240-BCEF-A68F-5942-9CE1C7875199}"/>
              </a:ext>
            </a:extLst>
          </p:cNvPr>
          <p:cNvPicPr>
            <a:picLocks noChangeAspect="1"/>
          </p:cNvPicPr>
          <p:nvPr/>
        </p:nvPicPr>
        <p:blipFill rotWithShape="1">
          <a:blip r:embed="rId2">
            <a:alphaModFix amt="40000"/>
          </a:blip>
          <a:srcRect t="11455" r="-1" b="8167"/>
          <a:stretch/>
        </p:blipFill>
        <p:spPr>
          <a:xfrm>
            <a:off x="0" y="10"/>
            <a:ext cx="12188932" cy="6857990"/>
          </a:xfrm>
          <a:prstGeom prst="rect">
            <a:avLst/>
          </a:prstGeom>
        </p:spPr>
      </p:pic>
      <p:sp>
        <p:nvSpPr>
          <p:cNvPr id="2" name="Title 1">
            <a:extLst>
              <a:ext uri="{FF2B5EF4-FFF2-40B4-BE49-F238E27FC236}">
                <a16:creationId xmlns:a16="http://schemas.microsoft.com/office/drawing/2014/main" id="{5F96F87E-A14C-5C66-DB45-33264EB56652}"/>
              </a:ext>
            </a:extLst>
          </p:cNvPr>
          <p:cNvSpPr>
            <a:spLocks noGrp="1"/>
          </p:cNvSpPr>
          <p:nvPr>
            <p:ph type="ctrTitle"/>
          </p:nvPr>
        </p:nvSpPr>
        <p:spPr>
          <a:xfrm>
            <a:off x="1549200" y="2089605"/>
            <a:ext cx="9090476" cy="1295310"/>
          </a:xfrm>
        </p:spPr>
        <p:txBody>
          <a:bodyPr anchor="b">
            <a:normAutofit/>
          </a:bodyPr>
          <a:lstStyle/>
          <a:p>
            <a:pPr algn="ctr"/>
            <a:r>
              <a:rPr lang="en-US" sz="6000" dirty="0">
                <a:solidFill>
                  <a:srgbClr val="FFFFFF"/>
                </a:solidFill>
              </a:rPr>
              <a:t>Market Segmentation</a:t>
            </a:r>
          </a:p>
        </p:txBody>
      </p:sp>
      <p:sp>
        <p:nvSpPr>
          <p:cNvPr id="3" name="Subtitle 2">
            <a:extLst>
              <a:ext uri="{FF2B5EF4-FFF2-40B4-BE49-F238E27FC236}">
                <a16:creationId xmlns:a16="http://schemas.microsoft.com/office/drawing/2014/main" id="{AD2AF182-1233-A9F6-0975-F3B0EC9F8D0D}"/>
              </a:ext>
            </a:extLst>
          </p:cNvPr>
          <p:cNvSpPr>
            <a:spLocks noGrp="1"/>
          </p:cNvSpPr>
          <p:nvPr>
            <p:ph type="subTitle" idx="1"/>
          </p:nvPr>
        </p:nvSpPr>
        <p:spPr>
          <a:xfrm>
            <a:off x="2999029" y="3774105"/>
            <a:ext cx="6190895" cy="1633040"/>
          </a:xfrm>
        </p:spPr>
        <p:txBody>
          <a:bodyPr anchor="t">
            <a:normAutofit/>
          </a:bodyPr>
          <a:lstStyle/>
          <a:p>
            <a:pPr algn="ctr"/>
            <a:r>
              <a:rPr lang="en-US" sz="3200" b="1" dirty="0">
                <a:solidFill>
                  <a:srgbClr val="FFFFFF"/>
                </a:solidFill>
                <a:latin typeface="Times New Roman" panose="02020603050405020304" pitchFamily="18" charset="0"/>
                <a:cs typeface="Times New Roman" panose="02020603050405020304" pitchFamily="18" charset="0"/>
              </a:rPr>
              <a:t>Nupoor Karnik</a:t>
            </a:r>
          </a:p>
          <a:p>
            <a:pPr algn="ctr"/>
            <a:r>
              <a:rPr lang="en-US" sz="3200" b="1" dirty="0">
                <a:solidFill>
                  <a:srgbClr val="FFFFFF"/>
                </a:solidFill>
                <a:latin typeface="Times New Roman" panose="02020603050405020304" pitchFamily="18" charset="0"/>
                <a:cs typeface="Times New Roman" panose="02020603050405020304" pitchFamily="18" charset="0"/>
              </a:rPr>
              <a:t>jhr497</a:t>
            </a:r>
          </a:p>
        </p:txBody>
      </p:sp>
      <p:sp>
        <p:nvSpPr>
          <p:cNvPr id="11" name="Freeform: Shape 10">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21" name="Freeform: Shape 2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57800457"/>
      </p:ext>
    </p:extLst>
  </p:cSld>
  <p:clrMapOvr>
    <a:masterClrMapping/>
  </p:clrMapOvr>
  <mc:AlternateContent xmlns:mc="http://schemas.openxmlformats.org/markup-compatibility/2006" xmlns:p14="http://schemas.microsoft.com/office/powerpoint/2010/main">
    <mc:Choice Requires="p14">
      <p:transition spd="slow" p14:dur="2000" advTm="4773"/>
    </mc:Choice>
    <mc:Fallback xmlns="">
      <p:transition spd="slow" advTm="47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7C86073-3BB0-C46C-D5B1-7B23C7785CBA}"/>
              </a:ext>
            </a:extLst>
          </p:cNvPr>
          <p:cNvSpPr>
            <a:spLocks noGrp="1"/>
          </p:cNvSpPr>
          <p:nvPr>
            <p:ph type="title"/>
          </p:nvPr>
        </p:nvSpPr>
        <p:spPr>
          <a:xfrm>
            <a:off x="10109" y="8219"/>
            <a:ext cx="6730800" cy="2035236"/>
          </a:xfrm>
        </p:spPr>
        <p:txBody>
          <a:bodyPr anchor="t">
            <a:noAutofit/>
          </a:bodyPr>
          <a:lstStyle/>
          <a:p>
            <a:pPr marL="457200" marR="0">
              <a:lnSpc>
                <a:spcPct val="90000"/>
              </a:lnSpc>
              <a:spcBef>
                <a:spcPts val="0"/>
              </a:spcBef>
              <a:spcAft>
                <a:spcPts val="0"/>
              </a:spcAft>
            </a:pPr>
            <a:r>
              <a:rPr lang="en-US" sz="1600" i="0" dirty="0">
                <a:effectLst/>
                <a:latin typeface="Times New Roman" panose="02020603050405020304" pitchFamily="18" charset="0"/>
                <a:ea typeface="Calibri" panose="020F0502020204030204" pitchFamily="34" charset="0"/>
                <a:cs typeface="Times New Roman" panose="02020603050405020304" pitchFamily="18" charset="0"/>
              </a:rPr>
              <a:t>The cluster means show a good solution because the means of single driver variables and abstract constructs have very good spread,</a:t>
            </a:r>
            <a:r>
              <a:rPr lang="en-US" sz="1600" i="0" dirty="0">
                <a:latin typeface="Times New Roman" panose="02020603050405020304" pitchFamily="18" charset="0"/>
                <a:ea typeface="Calibri" panose="020F0502020204030204" pitchFamily="34" charset="0"/>
                <a:cs typeface="Times New Roman" panose="02020603050405020304" pitchFamily="18" charset="0"/>
              </a:rPr>
              <a:t> and there is discrimination among the cluster means.</a:t>
            </a:r>
            <a:br>
              <a:rPr lang="en-US" sz="1600" i="0" dirty="0">
                <a:effectLst/>
                <a:latin typeface="Times New Roman" panose="02020603050405020304" pitchFamily="18" charset="0"/>
                <a:ea typeface="Calibri" panose="020F0502020204030204" pitchFamily="34" charset="0"/>
                <a:cs typeface="Times New Roman" panose="02020603050405020304" pitchFamily="18" charset="0"/>
              </a:rPr>
            </a:br>
            <a:br>
              <a:rPr lang="en-US" sz="1600" i="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i="0" dirty="0">
                <a:effectLst/>
                <a:latin typeface="Times New Roman" panose="02020603050405020304" pitchFamily="18" charset="0"/>
                <a:ea typeface="Calibri" panose="020F0502020204030204" pitchFamily="34" charset="0"/>
                <a:cs typeface="Times New Roman" panose="02020603050405020304" pitchFamily="18" charset="0"/>
              </a:rPr>
              <a:t>Following is the post analysis of </a:t>
            </a:r>
            <a:r>
              <a:rPr lang="en-US" sz="1600" i="0" u="sng" dirty="0">
                <a:effectLst/>
                <a:latin typeface="Times New Roman" panose="02020603050405020304" pitchFamily="18" charset="0"/>
                <a:ea typeface="Calibri" panose="020F0502020204030204" pitchFamily="34" charset="0"/>
                <a:cs typeface="Times New Roman" panose="02020603050405020304" pitchFamily="18" charset="0"/>
              </a:rPr>
              <a:t>difference within the cluster </a:t>
            </a:r>
            <a:r>
              <a:rPr lang="en-US" sz="1600" i="0" dirty="0">
                <a:effectLst/>
                <a:latin typeface="Times New Roman" panose="02020603050405020304" pitchFamily="18" charset="0"/>
                <a:ea typeface="Calibri" panose="020F0502020204030204" pitchFamily="34" charset="0"/>
                <a:cs typeface="Times New Roman" panose="02020603050405020304" pitchFamily="18" charset="0"/>
              </a:rPr>
              <a:t>variable with (0.1 difference):</a:t>
            </a:r>
            <a:br>
              <a:rPr lang="en-US" sz="1600" i="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i="0" u="sng" dirty="0">
                <a:effectLst/>
                <a:latin typeface="Times New Roman" panose="02020603050405020304" pitchFamily="18" charset="0"/>
                <a:ea typeface="Calibri" panose="020F0502020204030204" pitchFamily="34" charset="0"/>
                <a:cs typeface="Times New Roman" panose="02020603050405020304" pitchFamily="18" charset="0"/>
              </a:rPr>
              <a:t>Combinations Formula</a:t>
            </a:r>
            <a:r>
              <a:rPr lang="en-US" sz="1600" i="0" dirty="0">
                <a:effectLst/>
                <a:latin typeface="Times New Roman" panose="02020603050405020304" pitchFamily="18" charset="0"/>
                <a:ea typeface="Calibri" panose="020F0502020204030204" pitchFamily="34" charset="0"/>
                <a:cs typeface="Times New Roman" panose="02020603050405020304" pitchFamily="18" charset="0"/>
              </a:rPr>
              <a:t>-n!/r!(n-r)!=</a:t>
            </a:r>
            <a:r>
              <a:rPr lang="en-US" sz="1600" b="0" i="0" dirty="0">
                <a:effectLst/>
                <a:latin typeface="Times New Roman" panose="02020603050405020304" pitchFamily="18" charset="0"/>
                <a:cs typeface="Times New Roman" panose="02020603050405020304" pitchFamily="18" charset="0"/>
              </a:rPr>
              <a:t> 7!/2!(7−2)!​=21</a:t>
            </a:r>
            <a:br>
              <a:rPr lang="en-US" sz="1600" i="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i="0" dirty="0">
                <a:effectLst/>
                <a:latin typeface="Times New Roman" panose="02020603050405020304" pitchFamily="18" charset="0"/>
                <a:ea typeface="Calibri" panose="020F0502020204030204" pitchFamily="34" charset="0"/>
                <a:cs typeface="Times New Roman" panose="02020603050405020304" pitchFamily="18" charset="0"/>
              </a:rPr>
              <a:t>21*6(single driver+ abstract construct)=126 with </a:t>
            </a:r>
            <a:r>
              <a:rPr lang="en-US" sz="1600" b="1" i="0" dirty="0">
                <a:effectLst/>
                <a:latin typeface="Times New Roman" panose="02020603050405020304" pitchFamily="18" charset="0"/>
                <a:ea typeface="Calibri" panose="020F0502020204030204" pitchFamily="34" charset="0"/>
                <a:cs typeface="Times New Roman" panose="02020603050405020304" pitchFamily="18" charset="0"/>
              </a:rPr>
              <a:t>6 ties</a:t>
            </a:r>
            <a:r>
              <a:rPr lang="en-US" sz="1600" i="0" dirty="0">
                <a:effectLst/>
                <a:latin typeface="Times New Roman" panose="02020603050405020304" pitchFamily="18" charset="0"/>
                <a:ea typeface="Calibri" panose="020F0502020204030204" pitchFamily="34" charset="0"/>
                <a:cs typeface="Times New Roman" panose="02020603050405020304" pitchFamily="18" charset="0"/>
              </a:rPr>
              <a:t> that is 6/126 which is </a:t>
            </a:r>
            <a:r>
              <a:rPr lang="en-US" sz="1600" b="1" i="0" dirty="0">
                <a:latin typeface="Times New Roman" panose="02020603050405020304" pitchFamily="18" charset="0"/>
                <a:ea typeface="Calibri" panose="020F0502020204030204" pitchFamily="34" charset="0"/>
                <a:cs typeface="Times New Roman" panose="02020603050405020304" pitchFamily="18" charset="0"/>
              </a:rPr>
              <a:t>4.76</a:t>
            </a:r>
            <a:r>
              <a:rPr lang="en-US" sz="1600" b="1" i="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i="0" dirty="0">
              <a:latin typeface="Times New Roman" panose="02020603050405020304" pitchFamily="18" charset="0"/>
              <a:cs typeface="Times New Roman" panose="02020603050405020304" pitchFamily="18" charset="0"/>
            </a:endParaRPr>
          </a:p>
        </p:txBody>
      </p:sp>
      <p:grpSp>
        <p:nvGrpSpPr>
          <p:cNvPr id="13"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Content Placeholder 3" descr="A screenshot of a computer screen&#10;&#10;Description automatically generated">
            <a:extLst>
              <a:ext uri="{FF2B5EF4-FFF2-40B4-BE49-F238E27FC236}">
                <a16:creationId xmlns:a16="http://schemas.microsoft.com/office/drawing/2014/main" id="{C3B70FE2-5351-C35C-C255-FB22240169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1051"/>
          <a:stretch/>
        </p:blipFill>
        <p:spPr bwMode="auto">
          <a:xfrm>
            <a:off x="534090" y="2145160"/>
            <a:ext cx="11123820" cy="338950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155793709"/>
      </p:ext>
    </p:extLst>
  </p:cSld>
  <p:clrMapOvr>
    <a:masterClrMapping/>
  </p:clrMapOvr>
  <mc:AlternateContent xmlns:mc="http://schemas.openxmlformats.org/markup-compatibility/2006" xmlns:p14="http://schemas.microsoft.com/office/powerpoint/2010/main">
    <mc:Choice Requires="p14">
      <p:transition spd="slow" p14:dur="2000" advTm="22165"/>
    </mc:Choice>
    <mc:Fallback xmlns="">
      <p:transition spd="slow" advTm="2216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2D933D4-6BE0-FFAD-A67F-6541246B1507}"/>
              </a:ext>
            </a:extLst>
          </p:cNvPr>
          <p:cNvSpPr>
            <a:spLocks noGrp="1"/>
          </p:cNvSpPr>
          <p:nvPr>
            <p:ph type="title"/>
          </p:nvPr>
        </p:nvSpPr>
        <p:spPr>
          <a:xfrm>
            <a:off x="530352" y="1122363"/>
            <a:ext cx="3871539" cy="1978346"/>
          </a:xfrm>
        </p:spPr>
        <p:txBody>
          <a:bodyPr vert="horz" lIns="91440" tIns="45720" rIns="91440" bIns="45720" rtlCol="0" anchor="b">
            <a:normAutofit/>
          </a:bodyPr>
          <a:lstStyle/>
          <a:p>
            <a:r>
              <a:rPr lang="en-US" sz="4000"/>
              <a:t>Gap Analysis</a:t>
            </a:r>
          </a:p>
        </p:txBody>
      </p:sp>
      <p:sp>
        <p:nvSpPr>
          <p:cNvPr id="33" name="Freeform: Shape 32">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5"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Content Placeholder 3" descr="A screenshot of a computer screen&#10;&#10;Description automatically generated">
            <a:extLst>
              <a:ext uri="{FF2B5EF4-FFF2-40B4-BE49-F238E27FC236}">
                <a16:creationId xmlns:a16="http://schemas.microsoft.com/office/drawing/2014/main" id="{2C283492-BBF0-A2B4-094A-8FABE4FF2F2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84324" y="1399370"/>
            <a:ext cx="3775122" cy="4855464"/>
          </a:xfrm>
          <a:prstGeom prst="rect">
            <a:avLst/>
          </a:prstGeom>
        </p:spPr>
      </p:pic>
      <p:sp>
        <p:nvSpPr>
          <p:cNvPr id="43" name="Freeform: Shape 42">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8708"/>
            <a:ext cx="4292956" cy="124929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6"/>
          </a:solidFill>
        </p:grpSpPr>
        <p:sp>
          <p:nvSpPr>
            <p:cNvPr id="46" name="Freeform: Shape 45">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D50B681F-E9CD-F522-871B-A25CFE6E81A6}"/>
              </a:ext>
            </a:extLst>
          </p:cNvPr>
          <p:cNvSpPr txBox="1"/>
          <p:nvPr/>
        </p:nvSpPr>
        <p:spPr>
          <a:xfrm>
            <a:off x="98612" y="3956162"/>
            <a:ext cx="3801041"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For both </a:t>
            </a:r>
            <a:r>
              <a:rPr lang="en-US" dirty="0" err="1">
                <a:latin typeface="Times New Roman" panose="02020603050405020304" pitchFamily="18" charset="0"/>
                <a:cs typeface="Times New Roman" panose="02020603050405020304" pitchFamily="18" charset="0"/>
              </a:rPr>
              <a:t>Firstpeak</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Globalpeak</a:t>
            </a:r>
            <a:r>
              <a:rPr lang="en-US" dirty="0">
                <a:latin typeface="Times New Roman" panose="02020603050405020304" pitchFamily="18" charset="0"/>
                <a:cs typeface="Times New Roman" panose="02020603050405020304" pitchFamily="18" charset="0"/>
              </a:rPr>
              <a:t> the </a:t>
            </a:r>
          </a:p>
          <a:p>
            <a:r>
              <a:rPr lang="en-US" dirty="0">
                <a:latin typeface="Times New Roman" panose="02020603050405020304" pitchFamily="18" charset="0"/>
                <a:cs typeface="Times New Roman" panose="02020603050405020304" pitchFamily="18" charset="0"/>
              </a:rPr>
              <a:t>estimated number of clusters are 4.</a:t>
            </a:r>
          </a:p>
        </p:txBody>
      </p:sp>
      <p:pic>
        <p:nvPicPr>
          <p:cNvPr id="5" name="Picture 4" descr="A screenshot of a computer screen&#10;&#10;Description automatically generated">
            <a:extLst>
              <a:ext uri="{FF2B5EF4-FFF2-40B4-BE49-F238E27FC236}">
                <a16:creationId xmlns:a16="http://schemas.microsoft.com/office/drawing/2014/main" id="{FBECD665-4C68-B621-6514-5EC0BFA5F5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5395" y="1399369"/>
            <a:ext cx="3756847" cy="484754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941098F-EC55-50C1-CF16-21811094DF6F}"/>
                  </a:ext>
                </a:extLst>
              </p14:cNvPr>
              <p14:cNvContentPartPr/>
              <p14:nvPr/>
            </p14:nvContentPartPr>
            <p14:xfrm>
              <a:off x="6801480" y="6098229"/>
              <a:ext cx="100080" cy="1440"/>
            </p14:xfrm>
          </p:contentPart>
        </mc:Choice>
        <mc:Fallback xmlns="">
          <p:pic>
            <p:nvPicPr>
              <p:cNvPr id="9" name="Ink 8">
                <a:extLst>
                  <a:ext uri="{FF2B5EF4-FFF2-40B4-BE49-F238E27FC236}">
                    <a16:creationId xmlns:a16="http://schemas.microsoft.com/office/drawing/2014/main" id="{1941098F-EC55-50C1-CF16-21811094DF6F}"/>
                  </a:ext>
                </a:extLst>
              </p:cNvPr>
              <p:cNvPicPr/>
              <p:nvPr/>
            </p:nvPicPr>
            <p:blipFill>
              <a:blip r:embed="rId7"/>
              <a:stretch>
                <a:fillRect/>
              </a:stretch>
            </p:blipFill>
            <p:spPr>
              <a:xfrm>
                <a:off x="6747480" y="5990229"/>
                <a:ext cx="207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50C12D7-5BA0-AC78-5EAF-EA547CC489D3}"/>
                  </a:ext>
                </a:extLst>
              </p14:cNvPr>
              <p14:cNvContentPartPr/>
              <p14:nvPr/>
            </p14:nvContentPartPr>
            <p14:xfrm>
              <a:off x="10772280" y="6084909"/>
              <a:ext cx="96840" cy="2160"/>
            </p14:xfrm>
          </p:contentPart>
        </mc:Choice>
        <mc:Fallback xmlns="">
          <p:pic>
            <p:nvPicPr>
              <p:cNvPr id="11" name="Ink 10">
                <a:extLst>
                  <a:ext uri="{FF2B5EF4-FFF2-40B4-BE49-F238E27FC236}">
                    <a16:creationId xmlns:a16="http://schemas.microsoft.com/office/drawing/2014/main" id="{550C12D7-5BA0-AC78-5EAF-EA547CC489D3}"/>
                  </a:ext>
                </a:extLst>
              </p:cNvPr>
              <p:cNvPicPr/>
              <p:nvPr/>
            </p:nvPicPr>
            <p:blipFill>
              <a:blip r:embed="rId9"/>
              <a:stretch>
                <a:fillRect/>
              </a:stretch>
            </p:blipFill>
            <p:spPr>
              <a:xfrm>
                <a:off x="10718640" y="5976909"/>
                <a:ext cx="204480" cy="217800"/>
              </a:xfrm>
              <a:prstGeom prst="rect">
                <a:avLst/>
              </a:prstGeom>
            </p:spPr>
          </p:pic>
        </mc:Fallback>
      </mc:AlternateContent>
    </p:spTree>
    <p:extLst>
      <p:ext uri="{BB962C8B-B14F-4D97-AF65-F5344CB8AC3E}">
        <p14:creationId xmlns:p14="http://schemas.microsoft.com/office/powerpoint/2010/main" val="4092935409"/>
      </p:ext>
    </p:extLst>
  </p:cSld>
  <p:clrMapOvr>
    <a:masterClrMapping/>
  </p:clrMapOvr>
  <mc:AlternateContent xmlns:mc="http://schemas.openxmlformats.org/markup-compatibility/2006" xmlns:p14="http://schemas.microsoft.com/office/powerpoint/2010/main">
    <mc:Choice Requires="p14">
      <p:transition spd="slow" p14:dur="2000" advTm="9865"/>
    </mc:Choice>
    <mc:Fallback xmlns="">
      <p:transition spd="slow" advTm="986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4A6B975-D3AA-86A4-9571-6BED13F96854}"/>
              </a:ext>
            </a:extLst>
          </p:cNvPr>
          <p:cNvSpPr>
            <a:spLocks noGrp="1"/>
          </p:cNvSpPr>
          <p:nvPr>
            <p:ph type="title"/>
          </p:nvPr>
        </p:nvSpPr>
        <p:spPr>
          <a:xfrm>
            <a:off x="6389915" y="787068"/>
            <a:ext cx="4213359" cy="1890665"/>
          </a:xfrm>
        </p:spPr>
        <p:txBody>
          <a:bodyPr anchor="b">
            <a:normAutofit/>
          </a:bodyPr>
          <a:lstStyle/>
          <a:p>
            <a:r>
              <a:rPr lang="en-US" dirty="0" err="1"/>
              <a:t>FirstPeak</a:t>
            </a:r>
            <a:r>
              <a:rPr lang="en-US" dirty="0"/>
              <a:t> cluster means</a:t>
            </a:r>
          </a:p>
        </p:txBody>
      </p:sp>
      <p:grpSp>
        <p:nvGrpSpPr>
          <p:cNvPr id="11" name="Graphic 78">
            <a:extLst>
              <a:ext uri="{FF2B5EF4-FFF2-40B4-BE49-F238E27FC236}">
                <a16:creationId xmlns:a16="http://schemas.microsoft.com/office/drawing/2014/main" id="{5E46079A-4648-465E-9D1A-479174C99F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71728" y="3092185"/>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A3BA42E0-6D8E-44BF-AC6B-5FB25C200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91EF6403-FD18-4EC0-840F-8F70F3494B3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92B6AD13-0D11-4C0C-A362-E048C9732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61DDD1A9-F0A4-4900-9DEF-F6B383361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F26977AE-F962-40FD-945B-D1E106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6078955A-1871-4463-B23D-8AD33984CD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9" name="Freeform: Shape 18">
            <a:extLst>
              <a:ext uri="{FF2B5EF4-FFF2-40B4-BE49-F238E27FC236}">
                <a16:creationId xmlns:a16="http://schemas.microsoft.com/office/drawing/2014/main" id="{62F1D297-74F5-4948-9655-BC87A30A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637359"/>
            <a:ext cx="5486401" cy="1220641"/>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1" name="Group 20">
            <a:extLst>
              <a:ext uri="{FF2B5EF4-FFF2-40B4-BE49-F238E27FC236}">
                <a16:creationId xmlns:a16="http://schemas.microsoft.com/office/drawing/2014/main" id="{756DB040-BB4B-446D-9172-7253A5660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782" y="5182141"/>
            <a:ext cx="886141" cy="802496"/>
            <a:chOff x="10948005" y="3272152"/>
            <a:chExt cx="868640" cy="786648"/>
          </a:xfrm>
          <a:solidFill>
            <a:schemeClr val="accent1"/>
          </a:solidFill>
        </p:grpSpPr>
        <p:sp>
          <p:nvSpPr>
            <p:cNvPr id="22" name="Freeform: Shape 21">
              <a:extLst>
                <a:ext uri="{FF2B5EF4-FFF2-40B4-BE49-F238E27FC236}">
                  <a16:creationId xmlns:a16="http://schemas.microsoft.com/office/drawing/2014/main" id="{58AE7480-26E8-4D60-9ABF-DF801570B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3644645D-B360-4E3D-A96A-6D9CE4F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E99C8E1E-3260-4E6A-83CA-933468316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Graphic 12">
              <a:extLst>
                <a:ext uri="{FF2B5EF4-FFF2-40B4-BE49-F238E27FC236}">
                  <a16:creationId xmlns:a16="http://schemas.microsoft.com/office/drawing/2014/main" id="{3A551C21-5423-4320-86B3-CA6956E70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6D1A9E3F-8323-45A6-B267-8EA6B1A00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F4049F71-8749-4860-8F6D-611D459A9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9D62868-92E4-42DF-9CF9-A9190CC14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cell phone&#10;&#10;Description automatically generated">
            <a:extLst>
              <a:ext uri="{FF2B5EF4-FFF2-40B4-BE49-F238E27FC236}">
                <a16:creationId xmlns:a16="http://schemas.microsoft.com/office/drawing/2014/main" id="{8AA11211-D94B-7B99-87A6-FAD3382D01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4822"/>
          <a:stretch/>
        </p:blipFill>
        <p:spPr bwMode="auto">
          <a:xfrm>
            <a:off x="1259989" y="262328"/>
            <a:ext cx="3348169" cy="5705279"/>
          </a:xfrm>
          <a:prstGeom prst="rect">
            <a:avLst/>
          </a:prstGeom>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3CFFAC33-EE6F-0747-3A9A-A97F53A77351}"/>
              </a:ext>
            </a:extLst>
          </p:cNvPr>
          <p:cNvSpPr>
            <a:spLocks noGrp="1"/>
          </p:cNvSpPr>
          <p:nvPr>
            <p:ph idx="1"/>
          </p:nvPr>
        </p:nvSpPr>
        <p:spPr>
          <a:xfrm>
            <a:off x="6389915" y="3428999"/>
            <a:ext cx="4641443" cy="2917151"/>
          </a:xfrm>
        </p:spPr>
        <p:txBody>
          <a:bodyPr>
            <a:normAutofit fontScale="85000" lnSpcReduction="20000"/>
          </a:bodyPr>
          <a:lstStyle/>
          <a:p>
            <a:r>
              <a:rPr lang="en-US" b="1" dirty="0">
                <a:latin typeface="Times New Roman" panose="02020603050405020304" pitchFamily="18" charset="0"/>
                <a:cs typeface="Times New Roman" panose="02020603050405020304" pitchFamily="18" charset="0"/>
              </a:rPr>
              <a:t>Combinations formula:</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 / r!(n-r)! = 4! /2!(4-2)! = 6</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6*6 (Driver variables) = 36</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0.1 difference:</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Ties-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3/36 = </a:t>
            </a:r>
            <a:r>
              <a:rPr lang="en-US" sz="1800" b="1" dirty="0">
                <a:solidFill>
                  <a:srgbClr val="0F0F0F"/>
                </a:solidFill>
                <a:effectLst/>
                <a:latin typeface="Times New Roman" panose="02020603050405020304" pitchFamily="18" charset="0"/>
                <a:ea typeface="Calibri" panose="020F0502020204030204" pitchFamily="34" charset="0"/>
                <a:cs typeface="Times New Roman" panose="02020603050405020304" pitchFamily="18" charset="0"/>
              </a:rPr>
              <a:t>8.33</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p>
          <a:p>
            <a:r>
              <a:rPr lang="en-US" sz="1800" dirty="0">
                <a:latin typeface="Times New Roman" panose="02020603050405020304" pitchFamily="18" charset="0"/>
                <a:ea typeface="Calibri" panose="020F0502020204030204" pitchFamily="34" charset="0"/>
                <a:cs typeface="Times New Roman" panose="02020603050405020304" pitchFamily="18" charset="0"/>
              </a:rPr>
              <a:t>Hence, based on the </a:t>
            </a:r>
            <a:r>
              <a:rPr lang="en-US" dirty="0" err="1">
                <a:latin typeface="Times New Roman" panose="02020603050405020304" pitchFamily="18" charset="0"/>
                <a:cs typeface="Times New Roman" panose="02020603050405020304" pitchFamily="18" charset="0"/>
              </a:rPr>
              <a:t>firstpeak</a:t>
            </a:r>
            <a:r>
              <a:rPr lang="en-US" dirty="0">
                <a:latin typeface="Times New Roman" panose="02020603050405020304" pitchFamily="18" charset="0"/>
                <a:cs typeface="Times New Roman" panose="02020603050405020304" pitchFamily="18" charset="0"/>
              </a:rPr>
              <a:t> cluster statistics and combinations formula solution it is seen that there is decent discrimination amongst the cluster means. </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A6D96D1B-FDBE-A8DA-8E08-0C42CEA8B1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716"/>
          <a:stretch/>
        </p:blipFill>
        <p:spPr bwMode="auto">
          <a:xfrm>
            <a:off x="1259989" y="5868430"/>
            <a:ext cx="3348169" cy="7947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2882040"/>
      </p:ext>
    </p:extLst>
  </p:cSld>
  <p:clrMapOvr>
    <a:masterClrMapping/>
  </p:clrMapOvr>
  <mc:AlternateContent xmlns:mc="http://schemas.openxmlformats.org/markup-compatibility/2006" xmlns:p14="http://schemas.microsoft.com/office/powerpoint/2010/main">
    <mc:Choice Requires="p14">
      <p:transition spd="slow" p14:dur="2000" advTm="19265"/>
    </mc:Choice>
    <mc:Fallback xmlns="">
      <p:transition spd="slow" advTm="1926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EC8C1CC-F82F-233A-3145-FB73A0F2E979}"/>
              </a:ext>
            </a:extLst>
          </p:cNvPr>
          <p:cNvSpPr>
            <a:spLocks noGrp="1"/>
          </p:cNvSpPr>
          <p:nvPr>
            <p:ph type="title"/>
          </p:nvPr>
        </p:nvSpPr>
        <p:spPr>
          <a:xfrm>
            <a:off x="7047077" y="787068"/>
            <a:ext cx="4286623" cy="1890665"/>
          </a:xfrm>
        </p:spPr>
        <p:txBody>
          <a:bodyPr vert="horz" lIns="91440" tIns="45720" rIns="91440" bIns="45720" rtlCol="0" anchor="b">
            <a:normAutofit/>
          </a:bodyPr>
          <a:lstStyle/>
          <a:p>
            <a:r>
              <a:rPr lang="en-US"/>
              <a:t>Descriptor Variable Cluster Means</a:t>
            </a:r>
          </a:p>
        </p:txBody>
      </p:sp>
      <p:pic>
        <p:nvPicPr>
          <p:cNvPr id="6" name="Content Placeholder 5" descr="A logo of a camera&#10;&#10;Description automatically generated">
            <a:extLst>
              <a:ext uri="{FF2B5EF4-FFF2-40B4-BE49-F238E27FC236}">
                <a16:creationId xmlns:a16="http://schemas.microsoft.com/office/drawing/2014/main" id="{9F5AF8AC-87A5-205C-E9AC-F636DFB064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30495" y="1420829"/>
            <a:ext cx="1300058" cy="1300058"/>
          </a:xfrm>
          <a:prstGeom prst="rect">
            <a:avLst/>
          </a:prstGeom>
        </p:spPr>
      </p:pic>
      <p:pic>
        <p:nvPicPr>
          <p:cNvPr id="4" name="Picture 3" descr="A chicken sandwich and fries in a paper container next to a drink&#10;&#10;Description automatically generated">
            <a:extLst>
              <a:ext uri="{FF2B5EF4-FFF2-40B4-BE49-F238E27FC236}">
                <a16:creationId xmlns:a16="http://schemas.microsoft.com/office/drawing/2014/main" id="{0E50B89E-C5E2-DDAE-A29F-9BF8C79D41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207602" y="176270"/>
            <a:ext cx="3242038" cy="2885414"/>
          </a:xfrm>
          <a:prstGeom prst="rect">
            <a:avLst/>
          </a:prstGeom>
        </p:spPr>
      </p:pic>
      <p:grpSp>
        <p:nvGrpSpPr>
          <p:cNvPr id="84" name="Graphic 78">
            <a:extLst>
              <a:ext uri="{FF2B5EF4-FFF2-40B4-BE49-F238E27FC236}">
                <a16:creationId xmlns:a16="http://schemas.microsoft.com/office/drawing/2014/main" id="{5E46079A-4648-465E-9D1A-479174C99F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47077" y="3092185"/>
            <a:ext cx="972241" cy="45718"/>
            <a:chOff x="4886325" y="3371754"/>
            <a:chExt cx="2418492" cy="113728"/>
          </a:xfrm>
          <a:solidFill>
            <a:schemeClr val="accent1"/>
          </a:solidFill>
        </p:grpSpPr>
        <p:sp>
          <p:nvSpPr>
            <p:cNvPr id="85" name="Graphic 78">
              <a:extLst>
                <a:ext uri="{FF2B5EF4-FFF2-40B4-BE49-F238E27FC236}">
                  <a16:creationId xmlns:a16="http://schemas.microsoft.com/office/drawing/2014/main" id="{A3BA42E0-6D8E-44BF-AC6B-5FB25C200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6" name="Graphic 78">
              <a:extLst>
                <a:ext uri="{FF2B5EF4-FFF2-40B4-BE49-F238E27FC236}">
                  <a16:creationId xmlns:a16="http://schemas.microsoft.com/office/drawing/2014/main" id="{91EF6403-FD18-4EC0-840F-8F70F3494B3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7" name="Graphic 78">
                <a:extLst>
                  <a:ext uri="{FF2B5EF4-FFF2-40B4-BE49-F238E27FC236}">
                    <a16:creationId xmlns:a16="http://schemas.microsoft.com/office/drawing/2014/main" id="{92B6AD13-0D11-4C0C-A362-E048C9732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61DDD1A9-F0A4-4900-9DEF-F6B383361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9" name="Graphic 78">
                <a:extLst>
                  <a:ext uri="{FF2B5EF4-FFF2-40B4-BE49-F238E27FC236}">
                    <a16:creationId xmlns:a16="http://schemas.microsoft.com/office/drawing/2014/main" id="{F26977AE-F962-40FD-945B-D1E106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0" name="Graphic 78">
                <a:extLst>
                  <a:ext uri="{FF2B5EF4-FFF2-40B4-BE49-F238E27FC236}">
                    <a16:creationId xmlns:a16="http://schemas.microsoft.com/office/drawing/2014/main" id="{6078955A-1871-4463-B23D-8AD33984CD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20" name="Picture 19">
            <a:extLst>
              <a:ext uri="{FF2B5EF4-FFF2-40B4-BE49-F238E27FC236}">
                <a16:creationId xmlns:a16="http://schemas.microsoft.com/office/drawing/2014/main" id="{E9FF6DE8-02D1-1ADA-9792-A21B10E1454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82249" y="2785849"/>
            <a:ext cx="2659153" cy="1841462"/>
          </a:xfrm>
          <a:prstGeom prst="rect">
            <a:avLst/>
          </a:prstGeom>
        </p:spPr>
      </p:pic>
      <p:sp>
        <p:nvSpPr>
          <p:cNvPr id="92" name="Freeform: Shape 91">
            <a:extLst>
              <a:ext uri="{FF2B5EF4-FFF2-40B4-BE49-F238E27FC236}">
                <a16:creationId xmlns:a16="http://schemas.microsoft.com/office/drawing/2014/main" id="{62F1D297-74F5-4948-9655-BC87A30A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868436"/>
            <a:ext cx="5486401" cy="989564"/>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4" name="Group 93">
            <a:extLst>
              <a:ext uri="{FF2B5EF4-FFF2-40B4-BE49-F238E27FC236}">
                <a16:creationId xmlns:a16="http://schemas.microsoft.com/office/drawing/2014/main" id="{756DB040-BB4B-446D-9172-7253A5660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9410" y="5458010"/>
            <a:ext cx="793055" cy="718198"/>
            <a:chOff x="10948005" y="3272152"/>
            <a:chExt cx="868640" cy="786648"/>
          </a:xfrm>
          <a:solidFill>
            <a:schemeClr val="accent1"/>
          </a:solidFill>
        </p:grpSpPr>
        <p:sp>
          <p:nvSpPr>
            <p:cNvPr id="95" name="Freeform: Shape 94">
              <a:extLst>
                <a:ext uri="{FF2B5EF4-FFF2-40B4-BE49-F238E27FC236}">
                  <a16:creationId xmlns:a16="http://schemas.microsoft.com/office/drawing/2014/main" id="{58AE7480-26E8-4D60-9ABF-DF801570B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Freeform: Shape 95">
              <a:extLst>
                <a:ext uri="{FF2B5EF4-FFF2-40B4-BE49-F238E27FC236}">
                  <a16:creationId xmlns:a16="http://schemas.microsoft.com/office/drawing/2014/main" id="{3644645D-B360-4E3D-A96A-6D9CE4F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7" name="Freeform: Shape 96">
              <a:extLst>
                <a:ext uri="{FF2B5EF4-FFF2-40B4-BE49-F238E27FC236}">
                  <a16:creationId xmlns:a16="http://schemas.microsoft.com/office/drawing/2014/main" id="{E99C8E1E-3260-4E6A-83CA-933468316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8" name="Graphic 12">
              <a:extLst>
                <a:ext uri="{FF2B5EF4-FFF2-40B4-BE49-F238E27FC236}">
                  <a16:creationId xmlns:a16="http://schemas.microsoft.com/office/drawing/2014/main" id="{3A551C21-5423-4320-86B3-CA6956E70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9" name="Graphic 15">
              <a:extLst>
                <a:ext uri="{FF2B5EF4-FFF2-40B4-BE49-F238E27FC236}">
                  <a16:creationId xmlns:a16="http://schemas.microsoft.com/office/drawing/2014/main" id="{6D1A9E3F-8323-45A6-B267-8EA6B1A00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0" name="Graphic 15">
              <a:extLst>
                <a:ext uri="{FF2B5EF4-FFF2-40B4-BE49-F238E27FC236}">
                  <a16:creationId xmlns:a16="http://schemas.microsoft.com/office/drawing/2014/main" id="{F4049F71-8749-4860-8F6D-611D459A9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9D62868-92E4-42DF-9CF9-A9190CC14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a:extLst>
              <a:ext uri="{FF2B5EF4-FFF2-40B4-BE49-F238E27FC236}">
                <a16:creationId xmlns:a16="http://schemas.microsoft.com/office/drawing/2014/main" id="{42198EDD-EFA1-281D-2B67-3061DA66C81E}"/>
              </a:ext>
            </a:extLst>
          </p:cNvPr>
          <p:cNvPicPr>
            <a:picLocks noChangeAspect="1"/>
          </p:cNvPicPr>
          <p:nvPr/>
        </p:nvPicPr>
        <p:blipFill>
          <a:blip r:embed="rId8">
            <a:extLs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731457" y="2764861"/>
            <a:ext cx="1423669" cy="1391874"/>
          </a:xfrm>
          <a:prstGeom prst="rect">
            <a:avLst/>
          </a:prstGeom>
        </p:spPr>
      </p:pic>
      <p:pic>
        <p:nvPicPr>
          <p:cNvPr id="8" name="Picture 7" descr="A group of people in a circle&#10;&#10;Description automatically generated">
            <a:extLst>
              <a:ext uri="{FF2B5EF4-FFF2-40B4-BE49-F238E27FC236}">
                <a16:creationId xmlns:a16="http://schemas.microsoft.com/office/drawing/2014/main" id="{9A59A761-6C06-437D-E64C-D3FFA86FDEF6}"/>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0685" y="5185387"/>
            <a:ext cx="1391873" cy="1391873"/>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C4FA41EE-8AC8-5EDC-B510-AEDB58DB4235}"/>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2000118" y="4626471"/>
            <a:ext cx="846828" cy="1693656"/>
          </a:xfrm>
          <a:prstGeom prst="rect">
            <a:avLst/>
          </a:prstGeom>
        </p:spPr>
      </p:pic>
      <p:pic>
        <p:nvPicPr>
          <p:cNvPr id="11" name="Picture 10" descr="A person filling a questionnaire&#10;&#10;Description automatically generated">
            <a:extLst>
              <a:ext uri="{FF2B5EF4-FFF2-40B4-BE49-F238E27FC236}">
                <a16:creationId xmlns:a16="http://schemas.microsoft.com/office/drawing/2014/main" id="{E77DBD1A-0F3C-8A0E-8568-A3C4066DFB61}"/>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3296716" y="4980272"/>
            <a:ext cx="2186560" cy="1093280"/>
          </a:xfrm>
          <a:prstGeom prst="rect">
            <a:avLst/>
          </a:prstGeom>
        </p:spPr>
      </p:pic>
    </p:spTree>
    <p:extLst>
      <p:ext uri="{BB962C8B-B14F-4D97-AF65-F5344CB8AC3E}">
        <p14:creationId xmlns:p14="http://schemas.microsoft.com/office/powerpoint/2010/main" val="2707978992"/>
      </p:ext>
    </p:extLst>
  </p:cSld>
  <p:clrMapOvr>
    <a:masterClrMapping/>
  </p:clrMapOvr>
  <mc:AlternateContent xmlns:mc="http://schemas.openxmlformats.org/markup-compatibility/2006" xmlns:p14="http://schemas.microsoft.com/office/powerpoint/2010/main">
    <mc:Choice Requires="p14">
      <p:transition spd="slow" p14:dur="2000" advTm="6500"/>
    </mc:Choice>
    <mc:Fallback xmlns="">
      <p:transition spd="slow" advTm="65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11" name="Graphic 78">
            <a:extLst>
              <a:ext uri="{FF2B5EF4-FFF2-40B4-BE49-F238E27FC236}">
                <a16:creationId xmlns:a16="http://schemas.microsoft.com/office/drawing/2014/main" id="{6F3B5563-53C7-4E0A-A4B8-8E56453344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5AEE0831-46B4-4175-A401-3A45C102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1" name="Graphic 78">
              <a:extLst>
                <a:ext uri="{FF2B5EF4-FFF2-40B4-BE49-F238E27FC236}">
                  <a16:creationId xmlns:a16="http://schemas.microsoft.com/office/drawing/2014/main" id="{50567FC2-2663-468F-9E89-F892CE10AB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A883C52D-FF48-4648-A100-1071F9D2A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2108A8EE-E2B6-43BD-9450-5B9BA40D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53E919D7-A706-457C-9587-462A51DBC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6EF58933-D82C-4F29-8757-AD3DD1AB9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4" name="Content Placeholder 3">
            <a:extLst>
              <a:ext uri="{FF2B5EF4-FFF2-40B4-BE49-F238E27FC236}">
                <a16:creationId xmlns:a16="http://schemas.microsoft.com/office/drawing/2014/main" id="{D881CBED-91AF-B7B5-D8FB-C885A9AD414A}"/>
              </a:ext>
            </a:extLst>
          </p:cNvPr>
          <p:cNvGraphicFramePr>
            <a:graphicFrameLocks noGrp="1"/>
          </p:cNvGraphicFramePr>
          <p:nvPr>
            <p:ph idx="1"/>
            <p:extLst>
              <p:ext uri="{D42A27DB-BD31-4B8C-83A1-F6EECF244321}">
                <p14:modId xmlns:p14="http://schemas.microsoft.com/office/powerpoint/2010/main" val="3476544820"/>
              </p:ext>
            </p:extLst>
          </p:nvPr>
        </p:nvGraphicFramePr>
        <p:xfrm>
          <a:off x="525463" y="3080502"/>
          <a:ext cx="11119364" cy="3165125"/>
        </p:xfrm>
        <a:graphic>
          <a:graphicData uri="http://schemas.openxmlformats.org/drawingml/2006/table">
            <a:tbl>
              <a:tblPr firstRow="1" firstCol="1" bandRow="1">
                <a:solidFill>
                  <a:srgbClr val="404040"/>
                </a:solidFill>
                <a:tableStyleId>{5C22544A-7EE6-4342-B048-85BDC9FD1C3A}</a:tableStyleId>
              </a:tblPr>
              <a:tblGrid>
                <a:gridCol w="1777668">
                  <a:extLst>
                    <a:ext uri="{9D8B030D-6E8A-4147-A177-3AD203B41FA5}">
                      <a16:colId xmlns:a16="http://schemas.microsoft.com/office/drawing/2014/main" val="2796039871"/>
                    </a:ext>
                  </a:extLst>
                </a:gridCol>
                <a:gridCol w="1117004">
                  <a:extLst>
                    <a:ext uri="{9D8B030D-6E8A-4147-A177-3AD203B41FA5}">
                      <a16:colId xmlns:a16="http://schemas.microsoft.com/office/drawing/2014/main" val="466728141"/>
                    </a:ext>
                  </a:extLst>
                </a:gridCol>
                <a:gridCol w="1174956">
                  <a:extLst>
                    <a:ext uri="{9D8B030D-6E8A-4147-A177-3AD203B41FA5}">
                      <a16:colId xmlns:a16="http://schemas.microsoft.com/office/drawing/2014/main" val="1358712010"/>
                    </a:ext>
                  </a:extLst>
                </a:gridCol>
                <a:gridCol w="1174956">
                  <a:extLst>
                    <a:ext uri="{9D8B030D-6E8A-4147-A177-3AD203B41FA5}">
                      <a16:colId xmlns:a16="http://schemas.microsoft.com/office/drawing/2014/main" val="541366311"/>
                    </a:ext>
                  </a:extLst>
                </a:gridCol>
                <a:gridCol w="1174956">
                  <a:extLst>
                    <a:ext uri="{9D8B030D-6E8A-4147-A177-3AD203B41FA5}">
                      <a16:colId xmlns:a16="http://schemas.microsoft.com/office/drawing/2014/main" val="2248993936"/>
                    </a:ext>
                  </a:extLst>
                </a:gridCol>
                <a:gridCol w="1174956">
                  <a:extLst>
                    <a:ext uri="{9D8B030D-6E8A-4147-A177-3AD203B41FA5}">
                      <a16:colId xmlns:a16="http://schemas.microsoft.com/office/drawing/2014/main" val="3590656258"/>
                    </a:ext>
                  </a:extLst>
                </a:gridCol>
                <a:gridCol w="1174956">
                  <a:extLst>
                    <a:ext uri="{9D8B030D-6E8A-4147-A177-3AD203B41FA5}">
                      <a16:colId xmlns:a16="http://schemas.microsoft.com/office/drawing/2014/main" val="1928499846"/>
                    </a:ext>
                  </a:extLst>
                </a:gridCol>
                <a:gridCol w="1174956">
                  <a:extLst>
                    <a:ext uri="{9D8B030D-6E8A-4147-A177-3AD203B41FA5}">
                      <a16:colId xmlns:a16="http://schemas.microsoft.com/office/drawing/2014/main" val="284939729"/>
                    </a:ext>
                  </a:extLst>
                </a:gridCol>
                <a:gridCol w="1174956">
                  <a:extLst>
                    <a:ext uri="{9D8B030D-6E8A-4147-A177-3AD203B41FA5}">
                      <a16:colId xmlns:a16="http://schemas.microsoft.com/office/drawing/2014/main" val="352029254"/>
                    </a:ext>
                  </a:extLst>
                </a:gridCol>
              </a:tblGrid>
              <a:tr h="462215">
                <a:tc>
                  <a:txBody>
                    <a:bodyPr/>
                    <a:lstStyle/>
                    <a:p>
                      <a:pPr marL="0" marR="0" algn="ctr">
                        <a:lnSpc>
                          <a:spcPct val="107000"/>
                        </a:lnSpc>
                        <a:spcBef>
                          <a:spcPts val="0"/>
                        </a:spcBef>
                        <a:spcAft>
                          <a:spcPts val="0"/>
                        </a:spcAft>
                      </a:pPr>
                      <a:r>
                        <a:rPr lang="en-US" sz="1600" b="1" cap="none" spc="0" dirty="0">
                          <a:solidFill>
                            <a:schemeClr val="bg1"/>
                          </a:solidFill>
                          <a:effectLst/>
                          <a:latin typeface="Times New Roman" panose="02020603050405020304" pitchFamily="18" charset="0"/>
                          <a:cs typeface="Times New Roman" panose="02020603050405020304" pitchFamily="18" charset="0"/>
                        </a:rPr>
                        <a:t>Descriptors</a:t>
                      </a:r>
                      <a:endParaRPr lang="en-US" sz="1600" b="1"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lgn="ctr">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Cluster=.</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lgn="ctr">
                        <a:lnSpc>
                          <a:spcPct val="107000"/>
                        </a:lnSpc>
                        <a:spcBef>
                          <a:spcPts val="0"/>
                        </a:spcBef>
                        <a:spcAft>
                          <a:spcPts val="0"/>
                        </a:spcAft>
                      </a:pPr>
                      <a:r>
                        <a:rPr lang="en-US" sz="1600" b="1" cap="none" spc="0" dirty="0">
                          <a:solidFill>
                            <a:schemeClr val="bg1"/>
                          </a:solidFill>
                          <a:effectLst/>
                          <a:latin typeface="Times New Roman" panose="02020603050405020304" pitchFamily="18" charset="0"/>
                          <a:cs typeface="Times New Roman" panose="02020603050405020304" pitchFamily="18" charset="0"/>
                        </a:rPr>
                        <a:t>Cluster=1</a:t>
                      </a:r>
                      <a:endParaRPr lang="en-US" sz="1600" b="1"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lgn="ctr">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Cluster=2</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lgn="ctr">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Cluster=3</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lgn="ctr">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Cluster=4</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lgn="ctr">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Cluster=5</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lgn="ctr">
                        <a:lnSpc>
                          <a:spcPct val="107000"/>
                        </a:lnSpc>
                        <a:spcBef>
                          <a:spcPts val="0"/>
                        </a:spcBef>
                        <a:spcAft>
                          <a:spcPts val="0"/>
                        </a:spcAft>
                      </a:pPr>
                      <a:r>
                        <a:rPr lang="en-US" sz="1600" b="1" cap="none" spc="0" dirty="0">
                          <a:solidFill>
                            <a:schemeClr val="bg1"/>
                          </a:solidFill>
                          <a:effectLst/>
                          <a:latin typeface="Times New Roman" panose="02020603050405020304" pitchFamily="18" charset="0"/>
                          <a:cs typeface="Times New Roman" panose="02020603050405020304" pitchFamily="18" charset="0"/>
                        </a:rPr>
                        <a:t>Cluster=6</a:t>
                      </a:r>
                      <a:endParaRPr lang="en-US" sz="1600" b="1"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lnL>
                    <a:lnR w="12700" cmpd="sng">
                      <a:noFill/>
                    </a:lnR>
                    <a:lnT w="19050" cap="flat" cmpd="sng" algn="ctr">
                      <a:noFill/>
                      <a:prstDash val="solid"/>
                    </a:lnT>
                    <a:lnB w="38100" cmpd="sng">
                      <a:noFill/>
                    </a:lnB>
                    <a:solidFill>
                      <a:schemeClr val="accent2"/>
                    </a:solidFill>
                  </a:tcPr>
                </a:tc>
                <a:tc>
                  <a:txBody>
                    <a:bodyPr/>
                    <a:lstStyle/>
                    <a:p>
                      <a:pPr marL="0" marR="0" algn="ctr">
                        <a:lnSpc>
                          <a:spcPct val="107000"/>
                        </a:lnSpc>
                        <a:spcBef>
                          <a:spcPts val="0"/>
                        </a:spcBef>
                        <a:spcAft>
                          <a:spcPts val="0"/>
                        </a:spcAft>
                      </a:pPr>
                      <a:r>
                        <a:rPr lang="en-US" sz="1600" b="1" cap="none" spc="0" dirty="0">
                          <a:solidFill>
                            <a:schemeClr val="bg1"/>
                          </a:solidFill>
                          <a:effectLst/>
                          <a:latin typeface="Times New Roman" panose="02020603050405020304" pitchFamily="18" charset="0"/>
                          <a:cs typeface="Times New Roman" panose="02020603050405020304" pitchFamily="18" charset="0"/>
                        </a:rPr>
                        <a:t>Cluster=7</a:t>
                      </a:r>
                      <a:endParaRPr lang="en-US" sz="1600" b="1"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2686392231"/>
                  </a:ext>
                </a:extLst>
              </a:tr>
              <a:tr h="386130">
                <a:tc>
                  <a:txBody>
                    <a:bodyPr/>
                    <a:lstStyle/>
                    <a:p>
                      <a:pPr marL="0" marR="0" algn="just">
                        <a:lnSpc>
                          <a:spcPct val="107000"/>
                        </a:lnSpc>
                        <a:spcBef>
                          <a:spcPts val="0"/>
                        </a:spcBef>
                        <a:spcAft>
                          <a:spcPts val="0"/>
                        </a:spcAft>
                      </a:pPr>
                      <a:r>
                        <a:rPr lang="en-US" sz="1600" b="1" cap="none" spc="0" dirty="0" err="1">
                          <a:solidFill>
                            <a:schemeClr val="bg1"/>
                          </a:solidFill>
                          <a:effectLst/>
                          <a:latin typeface="Times New Roman" panose="02020603050405020304" pitchFamily="18" charset="0"/>
                          <a:cs typeface="Times New Roman" panose="02020603050405020304" pitchFamily="18" charset="0"/>
                        </a:rPr>
                        <a:t>Chick_fil</a:t>
                      </a:r>
                      <a:endParaRPr lang="en-US" sz="1600" b="1"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0.0495627</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0.0685484</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0.0851359</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0.08318</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0.0840282</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0.08723</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0.0754251</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0.0851454</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940527609"/>
                  </a:ext>
                </a:extLst>
              </a:tr>
              <a:tr h="386130">
                <a:tc>
                  <a:txBody>
                    <a:bodyPr/>
                    <a:lstStyle/>
                    <a:p>
                      <a:pPr marL="0" marR="0" algn="just">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Mc_D</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0.1749271</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0.3096591</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0.3117163</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0.2453297</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0.3746995</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0.3881128</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0.3535118</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0.3418319</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3730138338"/>
                  </a:ext>
                </a:extLst>
              </a:tr>
              <a:tr h="386130">
                <a:tc>
                  <a:txBody>
                    <a:bodyPr/>
                    <a:lstStyle/>
                    <a:p>
                      <a:pPr marL="0" marR="0" algn="just">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Insta</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0.0145773</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0.0589489</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0.0983542</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0.0859779</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0.0817308</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0.0873733</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0.0845945</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0.115203</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484662958"/>
                  </a:ext>
                </a:extLst>
              </a:tr>
              <a:tr h="386130">
                <a:tc>
                  <a:txBody>
                    <a:bodyPr/>
                    <a:lstStyle/>
                    <a:p>
                      <a:pPr marL="0" marR="0" algn="just">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Youtube</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0.1516035</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0.4650687</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0.4951999</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0.4865064</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0.3835792</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0.416735</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0.3697202</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0.4042442</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998120496"/>
                  </a:ext>
                </a:extLst>
              </a:tr>
              <a:tr h="386130">
                <a:tc>
                  <a:txBody>
                    <a:bodyPr/>
                    <a:lstStyle/>
                    <a:p>
                      <a:pPr marL="0" marR="0" algn="just">
                        <a:lnSpc>
                          <a:spcPct val="107000"/>
                        </a:lnSpc>
                        <a:spcBef>
                          <a:spcPts val="0"/>
                        </a:spcBef>
                        <a:spcAft>
                          <a:spcPts val="0"/>
                        </a:spcAft>
                      </a:pPr>
                      <a:r>
                        <a:rPr lang="en-US" sz="1200" b="1" cap="none" spc="0" dirty="0">
                          <a:solidFill>
                            <a:schemeClr val="bg1"/>
                          </a:solidFill>
                          <a:effectLst/>
                          <a:latin typeface="Times New Roman" panose="02020603050405020304" pitchFamily="18" charset="0"/>
                          <a:cs typeface="Times New Roman" panose="02020603050405020304" pitchFamily="18" charset="0"/>
                        </a:rPr>
                        <a:t>RESPNDNT_ORIGIN</a:t>
                      </a:r>
                      <a:endParaRPr lang="en-US" sz="1200" b="1"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0.5685131</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0.2613636</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0.3373824</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0.2606347</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0.3010817</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0.2648589</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0.298409</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0.3862134</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767260117"/>
                  </a:ext>
                </a:extLst>
              </a:tr>
              <a:tr h="386130">
                <a:tc>
                  <a:txBody>
                    <a:bodyPr/>
                    <a:lstStyle/>
                    <a:p>
                      <a:pPr marL="0" marR="0" algn="just">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MaritalStatus</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0.6916996</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0.7965642</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0.7081875</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0.8001658</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0.6598947</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0.7606418</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0.6650222</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0.6158279</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444265232"/>
                  </a:ext>
                </a:extLst>
              </a:tr>
              <a:tr h="386130">
                <a:tc>
                  <a:txBody>
                    <a:bodyPr/>
                    <a:lstStyle/>
                    <a:p>
                      <a:pPr marL="0" marR="0" algn="just">
                        <a:lnSpc>
                          <a:spcPct val="107000"/>
                        </a:lnSpc>
                        <a:spcBef>
                          <a:spcPts val="0"/>
                        </a:spcBef>
                        <a:spcAft>
                          <a:spcPts val="0"/>
                        </a:spcAft>
                      </a:pPr>
                      <a:r>
                        <a:rPr lang="en-US" sz="1600" b="1" cap="none" spc="0">
                          <a:solidFill>
                            <a:schemeClr val="bg1"/>
                          </a:solidFill>
                          <a:effectLst/>
                          <a:latin typeface="Times New Roman" panose="02020603050405020304" pitchFamily="18" charset="0"/>
                          <a:cs typeface="Times New Roman" panose="02020603050405020304" pitchFamily="18" charset="0"/>
                        </a:rPr>
                        <a:t>Regular_Exercise</a:t>
                      </a:r>
                      <a:endParaRPr lang="en-US" sz="1600" b="1"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1.7272727</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2.8365773</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2.6191339</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2.0703218</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3.1220412</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3.3509168</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marL="0" marR="0" algn="just">
                        <a:lnSpc>
                          <a:spcPct val="107000"/>
                        </a:lnSpc>
                        <a:spcBef>
                          <a:spcPts val="0"/>
                        </a:spcBef>
                        <a:spcAft>
                          <a:spcPts val="0"/>
                        </a:spcAft>
                      </a:pPr>
                      <a:r>
                        <a:rPr lang="en-US" sz="1600" cap="none" spc="0">
                          <a:solidFill>
                            <a:schemeClr val="bg1"/>
                          </a:solidFill>
                          <a:effectLst/>
                          <a:latin typeface="Times New Roman" panose="02020603050405020304" pitchFamily="18" charset="0"/>
                          <a:cs typeface="Times New Roman" panose="02020603050405020304" pitchFamily="18" charset="0"/>
                        </a:rPr>
                        <a:t>2.9411521</a:t>
                      </a:r>
                      <a:endParaRPr lang="en-US" sz="160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mpd="sng">
                      <a:noFill/>
                      <a:prstDash val="solid"/>
                    </a:lnB>
                    <a:solidFill>
                      <a:srgbClr val="404040"/>
                    </a:solidFill>
                  </a:tcPr>
                </a:tc>
                <a:tc>
                  <a:txBody>
                    <a:bodyPr/>
                    <a:lstStyle/>
                    <a:p>
                      <a:pPr marL="0" marR="0" algn="just">
                        <a:lnSpc>
                          <a:spcPct val="107000"/>
                        </a:lnSpc>
                        <a:spcBef>
                          <a:spcPts val="0"/>
                        </a:spcBef>
                        <a:spcAft>
                          <a:spcPts val="0"/>
                        </a:spcAft>
                      </a:pPr>
                      <a:r>
                        <a:rPr lang="en-US" sz="1600" cap="none" spc="0" dirty="0">
                          <a:solidFill>
                            <a:schemeClr val="bg1"/>
                          </a:solidFill>
                          <a:effectLst/>
                          <a:latin typeface="Times New Roman" panose="02020603050405020304" pitchFamily="18" charset="0"/>
                          <a:cs typeface="Times New Roman" panose="02020603050405020304" pitchFamily="18" charset="0"/>
                        </a:rPr>
                        <a:t>2.5194546</a:t>
                      </a:r>
                      <a:endParaRPr lang="en-US" sz="1600"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4828" marR="64828" marT="86437" marB="0" anchor="b">
                    <a:lnL w="12700" cmpd="sng">
                      <a:noFill/>
                      <a:prstDash val="solid"/>
                    </a:lnL>
                    <a:lnR w="12700" cmpd="sng">
                      <a:noFill/>
                      <a:prstDash val="solid"/>
                    </a:lnR>
                    <a:lnT w="12700" cmpd="sng">
                      <a:noFill/>
                      <a:prstDash val="solid"/>
                    </a:lnT>
                    <a:lnB w="12700" cmpd="sng">
                      <a:noFill/>
                      <a:prstDash val="solid"/>
                    </a:lnB>
                    <a:solidFill>
                      <a:srgbClr val="404040"/>
                    </a:solidFill>
                  </a:tcPr>
                </a:tc>
                <a:extLst>
                  <a:ext uri="{0D108BD9-81ED-4DB2-BD59-A6C34878D82A}">
                    <a16:rowId xmlns:a16="http://schemas.microsoft.com/office/drawing/2014/main" val="165949522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E54A989-A345-806A-6677-6CDD04A426B5}"/>
                  </a:ext>
                </a:extLst>
              </p14:cNvPr>
              <p14:cNvContentPartPr/>
              <p14:nvPr/>
            </p14:nvContentPartPr>
            <p14:xfrm>
              <a:off x="8235856" y="3818243"/>
              <a:ext cx="535320" cy="9000"/>
            </p14:xfrm>
          </p:contentPart>
        </mc:Choice>
        <mc:Fallback xmlns="">
          <p:pic>
            <p:nvPicPr>
              <p:cNvPr id="6" name="Ink 5">
                <a:extLst>
                  <a:ext uri="{FF2B5EF4-FFF2-40B4-BE49-F238E27FC236}">
                    <a16:creationId xmlns:a16="http://schemas.microsoft.com/office/drawing/2014/main" id="{4E54A989-A345-806A-6677-6CDD04A426B5}"/>
                  </a:ext>
                </a:extLst>
              </p:cNvPr>
              <p:cNvPicPr/>
              <p:nvPr/>
            </p:nvPicPr>
            <p:blipFill>
              <a:blip r:embed="rId6"/>
              <a:stretch>
                <a:fillRect/>
              </a:stretch>
            </p:blipFill>
            <p:spPr>
              <a:xfrm>
                <a:off x="8182216" y="3710243"/>
                <a:ext cx="642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5" name="Ink 64">
                <a:extLst>
                  <a:ext uri="{FF2B5EF4-FFF2-40B4-BE49-F238E27FC236}">
                    <a16:creationId xmlns:a16="http://schemas.microsoft.com/office/drawing/2014/main" id="{BFABE754-AEC9-6878-55FB-E0800A279C5E}"/>
                  </a:ext>
                </a:extLst>
              </p14:cNvPr>
              <p14:cNvContentPartPr/>
              <p14:nvPr/>
            </p14:nvContentPartPr>
            <p14:xfrm>
              <a:off x="3525236" y="3787610"/>
              <a:ext cx="873360" cy="8640"/>
            </p14:xfrm>
          </p:contentPart>
        </mc:Choice>
        <mc:Fallback xmlns="">
          <p:pic>
            <p:nvPicPr>
              <p:cNvPr id="65" name="Ink 64">
                <a:extLst>
                  <a:ext uri="{FF2B5EF4-FFF2-40B4-BE49-F238E27FC236}">
                    <a16:creationId xmlns:a16="http://schemas.microsoft.com/office/drawing/2014/main" id="{BFABE754-AEC9-6878-55FB-E0800A279C5E}"/>
                  </a:ext>
                </a:extLst>
              </p:cNvPr>
              <p:cNvPicPr/>
              <p:nvPr/>
            </p:nvPicPr>
            <p:blipFill>
              <a:blip r:embed="rId8"/>
              <a:stretch>
                <a:fillRect/>
              </a:stretch>
            </p:blipFill>
            <p:spPr>
              <a:xfrm>
                <a:off x="3471236" y="3679610"/>
                <a:ext cx="981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7" name="Ink 66">
                <a:extLst>
                  <a:ext uri="{FF2B5EF4-FFF2-40B4-BE49-F238E27FC236}">
                    <a16:creationId xmlns:a16="http://schemas.microsoft.com/office/drawing/2014/main" id="{C168F373-15F4-F09E-E699-818CC00AE7CC}"/>
                  </a:ext>
                </a:extLst>
              </p14:cNvPr>
              <p14:cNvContentPartPr/>
              <p14:nvPr/>
            </p14:nvContentPartPr>
            <p14:xfrm>
              <a:off x="3515516" y="4577810"/>
              <a:ext cx="815400" cy="9720"/>
            </p14:xfrm>
          </p:contentPart>
        </mc:Choice>
        <mc:Fallback xmlns="">
          <p:pic>
            <p:nvPicPr>
              <p:cNvPr id="67" name="Ink 66">
                <a:extLst>
                  <a:ext uri="{FF2B5EF4-FFF2-40B4-BE49-F238E27FC236}">
                    <a16:creationId xmlns:a16="http://schemas.microsoft.com/office/drawing/2014/main" id="{C168F373-15F4-F09E-E699-818CC00AE7CC}"/>
                  </a:ext>
                </a:extLst>
              </p:cNvPr>
              <p:cNvPicPr/>
              <p:nvPr/>
            </p:nvPicPr>
            <p:blipFill>
              <a:blip r:embed="rId10"/>
              <a:stretch>
                <a:fillRect/>
              </a:stretch>
            </p:blipFill>
            <p:spPr>
              <a:xfrm>
                <a:off x="3461516" y="4470170"/>
                <a:ext cx="9230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8" name="Ink 67">
                <a:extLst>
                  <a:ext uri="{FF2B5EF4-FFF2-40B4-BE49-F238E27FC236}">
                    <a16:creationId xmlns:a16="http://schemas.microsoft.com/office/drawing/2014/main" id="{1DFD3116-E24D-1F8B-D319-14E250D6F1D3}"/>
                  </a:ext>
                </a:extLst>
              </p14:cNvPr>
              <p14:cNvContentPartPr/>
              <p14:nvPr/>
            </p14:nvContentPartPr>
            <p14:xfrm>
              <a:off x="5869196" y="4180010"/>
              <a:ext cx="777960" cy="10440"/>
            </p14:xfrm>
          </p:contentPart>
        </mc:Choice>
        <mc:Fallback xmlns="">
          <p:pic>
            <p:nvPicPr>
              <p:cNvPr id="68" name="Ink 67">
                <a:extLst>
                  <a:ext uri="{FF2B5EF4-FFF2-40B4-BE49-F238E27FC236}">
                    <a16:creationId xmlns:a16="http://schemas.microsoft.com/office/drawing/2014/main" id="{1DFD3116-E24D-1F8B-D319-14E250D6F1D3}"/>
                  </a:ext>
                </a:extLst>
              </p:cNvPr>
              <p:cNvPicPr/>
              <p:nvPr/>
            </p:nvPicPr>
            <p:blipFill>
              <a:blip r:embed="rId12"/>
              <a:stretch>
                <a:fillRect/>
              </a:stretch>
            </p:blipFill>
            <p:spPr>
              <a:xfrm>
                <a:off x="5815196" y="4072370"/>
                <a:ext cx="885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9" name="Ink 68">
                <a:extLst>
                  <a:ext uri="{FF2B5EF4-FFF2-40B4-BE49-F238E27FC236}">
                    <a16:creationId xmlns:a16="http://schemas.microsoft.com/office/drawing/2014/main" id="{64162C4B-424D-A5ED-4D4F-2D5A4AEA866D}"/>
                  </a:ext>
                </a:extLst>
              </p14:cNvPr>
              <p14:cNvContentPartPr/>
              <p14:nvPr/>
            </p14:nvContentPartPr>
            <p14:xfrm>
              <a:off x="9424556" y="4955450"/>
              <a:ext cx="748800" cy="23400"/>
            </p14:xfrm>
          </p:contentPart>
        </mc:Choice>
        <mc:Fallback xmlns="">
          <p:pic>
            <p:nvPicPr>
              <p:cNvPr id="69" name="Ink 68">
                <a:extLst>
                  <a:ext uri="{FF2B5EF4-FFF2-40B4-BE49-F238E27FC236}">
                    <a16:creationId xmlns:a16="http://schemas.microsoft.com/office/drawing/2014/main" id="{64162C4B-424D-A5ED-4D4F-2D5A4AEA866D}"/>
                  </a:ext>
                </a:extLst>
              </p:cNvPr>
              <p:cNvPicPr/>
              <p:nvPr/>
            </p:nvPicPr>
            <p:blipFill>
              <a:blip r:embed="rId14"/>
              <a:stretch>
                <a:fillRect/>
              </a:stretch>
            </p:blipFill>
            <p:spPr>
              <a:xfrm>
                <a:off x="9370556" y="4847810"/>
                <a:ext cx="856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7C72DFF2-4A5E-9C9A-7D08-C4F6018DB9E0}"/>
                  </a:ext>
                </a:extLst>
              </p14:cNvPr>
              <p14:cNvContentPartPr/>
              <p14:nvPr/>
            </p14:nvContentPartPr>
            <p14:xfrm>
              <a:off x="5883956" y="5306450"/>
              <a:ext cx="790920" cy="21600"/>
            </p14:xfrm>
          </p:contentPart>
        </mc:Choice>
        <mc:Fallback xmlns="">
          <p:pic>
            <p:nvPicPr>
              <p:cNvPr id="70" name="Ink 69">
                <a:extLst>
                  <a:ext uri="{FF2B5EF4-FFF2-40B4-BE49-F238E27FC236}">
                    <a16:creationId xmlns:a16="http://schemas.microsoft.com/office/drawing/2014/main" id="{7C72DFF2-4A5E-9C9A-7D08-C4F6018DB9E0}"/>
                  </a:ext>
                </a:extLst>
              </p:cNvPr>
              <p:cNvPicPr/>
              <p:nvPr/>
            </p:nvPicPr>
            <p:blipFill>
              <a:blip r:embed="rId16"/>
              <a:stretch>
                <a:fillRect/>
              </a:stretch>
            </p:blipFill>
            <p:spPr>
              <a:xfrm>
                <a:off x="5830316" y="5198450"/>
                <a:ext cx="8985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629C606B-FFF8-7FCC-2A5D-AC03EA550305}"/>
                  </a:ext>
                </a:extLst>
              </p14:cNvPr>
              <p14:cNvContentPartPr/>
              <p14:nvPr/>
            </p14:nvContentPartPr>
            <p14:xfrm>
              <a:off x="5892596" y="6077570"/>
              <a:ext cx="807840" cy="14040"/>
            </p14:xfrm>
          </p:contentPart>
        </mc:Choice>
        <mc:Fallback xmlns="">
          <p:pic>
            <p:nvPicPr>
              <p:cNvPr id="71" name="Ink 70">
                <a:extLst>
                  <a:ext uri="{FF2B5EF4-FFF2-40B4-BE49-F238E27FC236}">
                    <a16:creationId xmlns:a16="http://schemas.microsoft.com/office/drawing/2014/main" id="{629C606B-FFF8-7FCC-2A5D-AC03EA550305}"/>
                  </a:ext>
                </a:extLst>
              </p:cNvPr>
              <p:cNvPicPr/>
              <p:nvPr/>
            </p:nvPicPr>
            <p:blipFill>
              <a:blip r:embed="rId18"/>
              <a:stretch>
                <a:fillRect/>
              </a:stretch>
            </p:blipFill>
            <p:spPr>
              <a:xfrm>
                <a:off x="5838956" y="5969570"/>
                <a:ext cx="915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EFA3222A-CACE-5A3C-CA15-B8246B402772}"/>
                  </a:ext>
                </a:extLst>
              </p14:cNvPr>
              <p14:cNvContentPartPr/>
              <p14:nvPr/>
            </p14:nvContentPartPr>
            <p14:xfrm>
              <a:off x="10545596" y="5713610"/>
              <a:ext cx="849240" cy="12600"/>
            </p14:xfrm>
          </p:contentPart>
        </mc:Choice>
        <mc:Fallback xmlns="">
          <p:pic>
            <p:nvPicPr>
              <p:cNvPr id="72" name="Ink 71">
                <a:extLst>
                  <a:ext uri="{FF2B5EF4-FFF2-40B4-BE49-F238E27FC236}">
                    <a16:creationId xmlns:a16="http://schemas.microsoft.com/office/drawing/2014/main" id="{EFA3222A-CACE-5A3C-CA15-B8246B402772}"/>
                  </a:ext>
                </a:extLst>
              </p:cNvPr>
              <p:cNvPicPr/>
              <p:nvPr/>
            </p:nvPicPr>
            <p:blipFill>
              <a:blip r:embed="rId20"/>
              <a:stretch>
                <a:fillRect/>
              </a:stretch>
            </p:blipFill>
            <p:spPr>
              <a:xfrm>
                <a:off x="10491596" y="5605610"/>
                <a:ext cx="9568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E5A55357-DD19-6D36-7796-E47AA919CD78}"/>
                  </a:ext>
                </a:extLst>
              </p14:cNvPr>
              <p14:cNvContentPartPr/>
              <p14:nvPr/>
            </p14:nvContentPartPr>
            <p14:xfrm>
              <a:off x="8232596" y="4151210"/>
              <a:ext cx="756000" cy="10440"/>
            </p14:xfrm>
          </p:contentPart>
        </mc:Choice>
        <mc:Fallback xmlns="">
          <p:pic>
            <p:nvPicPr>
              <p:cNvPr id="73" name="Ink 72">
                <a:extLst>
                  <a:ext uri="{FF2B5EF4-FFF2-40B4-BE49-F238E27FC236}">
                    <a16:creationId xmlns:a16="http://schemas.microsoft.com/office/drawing/2014/main" id="{E5A55357-DD19-6D36-7796-E47AA919CD78}"/>
                  </a:ext>
                </a:extLst>
              </p:cNvPr>
              <p:cNvPicPr/>
              <p:nvPr/>
            </p:nvPicPr>
            <p:blipFill>
              <a:blip r:embed="rId22"/>
              <a:stretch>
                <a:fillRect/>
              </a:stretch>
            </p:blipFill>
            <p:spPr>
              <a:xfrm>
                <a:off x="8178956" y="4043210"/>
                <a:ext cx="863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7CF80189-1D3B-E974-AF89-69C66BB9256D}"/>
                  </a:ext>
                </a:extLst>
              </p14:cNvPr>
              <p14:cNvContentPartPr/>
              <p14:nvPr/>
            </p14:nvContentPartPr>
            <p14:xfrm>
              <a:off x="10577276" y="4552610"/>
              <a:ext cx="685080" cy="9000"/>
            </p14:xfrm>
          </p:contentPart>
        </mc:Choice>
        <mc:Fallback xmlns="">
          <p:pic>
            <p:nvPicPr>
              <p:cNvPr id="74" name="Ink 73">
                <a:extLst>
                  <a:ext uri="{FF2B5EF4-FFF2-40B4-BE49-F238E27FC236}">
                    <a16:creationId xmlns:a16="http://schemas.microsoft.com/office/drawing/2014/main" id="{7CF80189-1D3B-E974-AF89-69C66BB9256D}"/>
                  </a:ext>
                </a:extLst>
              </p:cNvPr>
              <p:cNvPicPr/>
              <p:nvPr/>
            </p:nvPicPr>
            <p:blipFill>
              <a:blip r:embed="rId24"/>
              <a:stretch>
                <a:fillRect/>
              </a:stretch>
            </p:blipFill>
            <p:spPr>
              <a:xfrm>
                <a:off x="10523276" y="4444610"/>
                <a:ext cx="7927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E1315ED4-5C14-3614-87EA-B9C4C69C7395}"/>
                  </a:ext>
                </a:extLst>
              </p14:cNvPr>
              <p14:cNvContentPartPr/>
              <p14:nvPr/>
            </p14:nvContentPartPr>
            <p14:xfrm>
              <a:off x="10567916" y="5342450"/>
              <a:ext cx="802800" cy="11880"/>
            </p14:xfrm>
          </p:contentPart>
        </mc:Choice>
        <mc:Fallback xmlns="">
          <p:pic>
            <p:nvPicPr>
              <p:cNvPr id="75" name="Ink 74">
                <a:extLst>
                  <a:ext uri="{FF2B5EF4-FFF2-40B4-BE49-F238E27FC236}">
                    <a16:creationId xmlns:a16="http://schemas.microsoft.com/office/drawing/2014/main" id="{E1315ED4-5C14-3614-87EA-B9C4C69C7395}"/>
                  </a:ext>
                </a:extLst>
              </p:cNvPr>
              <p:cNvPicPr/>
              <p:nvPr/>
            </p:nvPicPr>
            <p:blipFill>
              <a:blip r:embed="rId26"/>
              <a:stretch>
                <a:fillRect/>
              </a:stretch>
            </p:blipFill>
            <p:spPr>
              <a:xfrm>
                <a:off x="10514276" y="5234450"/>
                <a:ext cx="9104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BBB84455-C2BE-ED72-8231-08FDD5F6F711}"/>
                  </a:ext>
                </a:extLst>
              </p14:cNvPr>
              <p14:cNvContentPartPr/>
              <p14:nvPr/>
            </p14:nvContentPartPr>
            <p14:xfrm>
              <a:off x="5855516" y="5706410"/>
              <a:ext cx="792720" cy="6120"/>
            </p14:xfrm>
          </p:contentPart>
        </mc:Choice>
        <mc:Fallback xmlns="">
          <p:pic>
            <p:nvPicPr>
              <p:cNvPr id="76" name="Ink 75">
                <a:extLst>
                  <a:ext uri="{FF2B5EF4-FFF2-40B4-BE49-F238E27FC236}">
                    <a16:creationId xmlns:a16="http://schemas.microsoft.com/office/drawing/2014/main" id="{BBB84455-C2BE-ED72-8231-08FDD5F6F711}"/>
                  </a:ext>
                </a:extLst>
              </p:cNvPr>
              <p:cNvPicPr/>
              <p:nvPr/>
            </p:nvPicPr>
            <p:blipFill>
              <a:blip r:embed="rId28"/>
              <a:stretch>
                <a:fillRect/>
              </a:stretch>
            </p:blipFill>
            <p:spPr>
              <a:xfrm>
                <a:off x="5801516" y="5598770"/>
                <a:ext cx="9003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FCE36F6D-C2DF-07F7-B680-06B17AEE198E}"/>
                  </a:ext>
                </a:extLst>
              </p14:cNvPr>
              <p14:cNvContentPartPr/>
              <p14:nvPr/>
            </p14:nvContentPartPr>
            <p14:xfrm>
              <a:off x="8218556" y="6088370"/>
              <a:ext cx="795960" cy="21600"/>
            </p14:xfrm>
          </p:contentPart>
        </mc:Choice>
        <mc:Fallback xmlns="">
          <p:pic>
            <p:nvPicPr>
              <p:cNvPr id="77" name="Ink 76">
                <a:extLst>
                  <a:ext uri="{FF2B5EF4-FFF2-40B4-BE49-F238E27FC236}">
                    <a16:creationId xmlns:a16="http://schemas.microsoft.com/office/drawing/2014/main" id="{FCE36F6D-C2DF-07F7-B680-06B17AEE198E}"/>
                  </a:ext>
                </a:extLst>
              </p:cNvPr>
              <p:cNvPicPr/>
              <p:nvPr/>
            </p:nvPicPr>
            <p:blipFill>
              <a:blip r:embed="rId30"/>
              <a:stretch>
                <a:fillRect/>
              </a:stretch>
            </p:blipFill>
            <p:spPr>
              <a:xfrm>
                <a:off x="8164556" y="5980730"/>
                <a:ext cx="9036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9" name="Ink 78">
                <a:extLst>
                  <a:ext uri="{FF2B5EF4-FFF2-40B4-BE49-F238E27FC236}">
                    <a16:creationId xmlns:a16="http://schemas.microsoft.com/office/drawing/2014/main" id="{5A4A51A4-5314-AABA-352E-833DC1991CF7}"/>
                  </a:ext>
                </a:extLst>
              </p14:cNvPr>
              <p14:cNvContentPartPr/>
              <p14:nvPr/>
            </p14:nvContentPartPr>
            <p14:xfrm>
              <a:off x="4688396" y="4960850"/>
              <a:ext cx="811080" cy="12240"/>
            </p14:xfrm>
          </p:contentPart>
        </mc:Choice>
        <mc:Fallback xmlns="">
          <p:pic>
            <p:nvPicPr>
              <p:cNvPr id="79" name="Ink 78">
                <a:extLst>
                  <a:ext uri="{FF2B5EF4-FFF2-40B4-BE49-F238E27FC236}">
                    <a16:creationId xmlns:a16="http://schemas.microsoft.com/office/drawing/2014/main" id="{5A4A51A4-5314-AABA-352E-833DC1991CF7}"/>
                  </a:ext>
                </a:extLst>
              </p:cNvPr>
              <p:cNvPicPr/>
              <p:nvPr/>
            </p:nvPicPr>
            <p:blipFill>
              <a:blip r:embed="rId32"/>
              <a:stretch>
                <a:fillRect/>
              </a:stretch>
            </p:blipFill>
            <p:spPr>
              <a:xfrm>
                <a:off x="4634756" y="4852850"/>
                <a:ext cx="918720" cy="227880"/>
              </a:xfrm>
              <a:prstGeom prst="rect">
                <a:avLst/>
              </a:prstGeom>
            </p:spPr>
          </p:pic>
        </mc:Fallback>
      </mc:AlternateContent>
      <p:sp>
        <p:nvSpPr>
          <p:cNvPr id="83" name="TextBox 82">
            <a:extLst>
              <a:ext uri="{FF2B5EF4-FFF2-40B4-BE49-F238E27FC236}">
                <a16:creationId xmlns:a16="http://schemas.microsoft.com/office/drawing/2014/main" id="{B9FF2732-E2E6-4E4D-B667-C60545C0F434}"/>
              </a:ext>
            </a:extLst>
          </p:cNvPr>
          <p:cNvSpPr txBox="1"/>
          <p:nvPr/>
        </p:nvSpPr>
        <p:spPr>
          <a:xfrm>
            <a:off x="5257317" y="175465"/>
            <a:ext cx="6362052" cy="2400657"/>
          </a:xfrm>
          <a:prstGeom prst="rect">
            <a:avLst/>
          </a:prstGeom>
          <a:noFill/>
        </p:spPr>
        <p:txBody>
          <a:bodyPr wrap="square" rtlCol="0">
            <a:sp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600" b="1" dirty="0">
                <a:latin typeface="Times New Roman" panose="02020603050405020304" pitchFamily="18" charset="0"/>
                <a:cs typeface="Times New Roman" panose="02020603050405020304" pitchFamily="18" charset="0"/>
              </a:rPr>
              <a:t>Note</a:t>
            </a:r>
            <a:r>
              <a:rPr lang="en-US" sz="1600" dirty="0">
                <a:latin typeface="Times New Roman" panose="02020603050405020304" pitchFamily="18" charset="0"/>
                <a:cs typeface="Times New Roman" panose="02020603050405020304" pitchFamily="18" charset="0"/>
              </a:rPr>
              <a:t>: Removed the factor ‘</a:t>
            </a:r>
            <a:r>
              <a:rPr lang="en-US" sz="16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Function </a:t>
            </a:r>
            <a:r>
              <a:rPr lang="en-US" sz="1600" b="1" i="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Mst</a:t>
            </a:r>
            <a:r>
              <a:rPr lang="en-US" sz="16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Imprtnt</a:t>
            </a:r>
            <a:r>
              <a:rPr lang="en-US" sz="16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Fctr</a:t>
            </a:r>
            <a:r>
              <a:rPr lang="en-US" sz="16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 </a:t>
            </a:r>
            <a:r>
              <a:rPr lang="en-US" sz="1600" b="1" i="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Clths</a:t>
            </a:r>
            <a:r>
              <a:rPr lang="en-US" sz="16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 Buy’ </a:t>
            </a:r>
            <a:r>
              <a:rPr lang="en-US" sz="16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it was having the same correlational values as ‘</a:t>
            </a:r>
            <a:r>
              <a:rPr lang="en-US" sz="1600" i="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Comfort_Factor</a:t>
            </a:r>
            <a:r>
              <a:rPr lang="en-US" sz="16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0000"/>
              </a:lnSpc>
            </a:pPr>
            <a:r>
              <a:rPr lang="en-US" sz="1600" dirty="0">
                <a:latin typeface="Times New Roman" panose="02020603050405020304" pitchFamily="18" charset="0"/>
                <a:cs typeface="Times New Roman" panose="02020603050405020304" pitchFamily="18" charset="0"/>
              </a:rPr>
              <a:t>After removing it everything worked fine.</a:t>
            </a:r>
          </a:p>
          <a:p>
            <a:pPr>
              <a:lnSpc>
                <a:spcPct val="100000"/>
              </a:lnSpc>
            </a:pPr>
            <a:r>
              <a:rPr lang="en-US" sz="1600" dirty="0">
                <a:latin typeface="Times New Roman" panose="02020603050405020304" pitchFamily="18" charset="0"/>
                <a:cs typeface="Times New Roman" panose="02020603050405020304" pitchFamily="18" charset="0"/>
              </a:rPr>
              <a:t>Changed the ‘</a:t>
            </a:r>
            <a:r>
              <a:rPr lang="en-US" sz="1600" b="1" dirty="0">
                <a:latin typeface="Times New Roman" panose="02020603050405020304" pitchFamily="18" charset="0"/>
                <a:cs typeface="Times New Roman" panose="02020603050405020304" pitchFamily="18" charset="0"/>
              </a:rPr>
              <a:t>Nickelodeon</a:t>
            </a:r>
            <a:r>
              <a:rPr lang="en-US" sz="1600" dirty="0">
                <a:latin typeface="Times New Roman" panose="02020603050405020304" pitchFamily="18" charset="0"/>
                <a:cs typeface="Times New Roman" panose="02020603050405020304" pitchFamily="18" charset="0"/>
              </a:rPr>
              <a:t>’ variable to ‘</a:t>
            </a:r>
            <a:r>
              <a:rPr lang="en-US" sz="1600" b="1" dirty="0" err="1">
                <a:latin typeface="Times New Roman" panose="02020603050405020304" pitchFamily="18" charset="0"/>
                <a:cs typeface="Times New Roman" panose="02020603050405020304" pitchFamily="18" charset="0"/>
              </a:rPr>
              <a:t>Youtube</a:t>
            </a:r>
            <a:r>
              <a:rPr lang="en-US" sz="1600" dirty="0">
                <a:latin typeface="Times New Roman" panose="02020603050405020304" pitchFamily="18" charset="0"/>
                <a:cs typeface="Times New Roman" panose="02020603050405020304" pitchFamily="18" charset="0"/>
              </a:rPr>
              <a:t>’ as the mean values for both Nickelodeon and Instagram were very close </a:t>
            </a:r>
          </a:p>
          <a:p>
            <a:pPr>
              <a:lnSpc>
                <a:spcPct val="100000"/>
              </a:lnSpc>
            </a:pPr>
            <a:r>
              <a:rPr lang="en-US" sz="1600" dirty="0">
                <a:latin typeface="Times New Roman" panose="02020603050405020304" pitchFamily="18" charset="0"/>
                <a:cs typeface="Times New Roman" panose="02020603050405020304" pitchFamily="18" charset="0"/>
              </a:rPr>
              <a:t>and was in turn causing lot of ties in the data which would have caused further issues.</a:t>
            </a:r>
          </a:p>
          <a:p>
            <a:endParaRPr lang="en-US" dirty="0"/>
          </a:p>
        </p:txBody>
      </p:sp>
      <p:sp>
        <p:nvSpPr>
          <p:cNvPr id="84" name="Oval 83">
            <a:extLst>
              <a:ext uri="{FF2B5EF4-FFF2-40B4-BE49-F238E27FC236}">
                <a16:creationId xmlns:a16="http://schemas.microsoft.com/office/drawing/2014/main" id="{52F25348-859D-00E2-F5FB-793451B8EA67}"/>
              </a:ext>
            </a:extLst>
          </p:cNvPr>
          <p:cNvSpPr/>
          <p:nvPr/>
        </p:nvSpPr>
        <p:spPr>
          <a:xfrm>
            <a:off x="19030" y="256183"/>
            <a:ext cx="3904186" cy="2568136"/>
          </a:xfrm>
          <a:prstGeom prst="ellipse">
            <a:avLst/>
          </a:prstGeom>
          <a:gradFill>
            <a:gsLst>
              <a:gs pos="50000">
                <a:schemeClr val="accent2">
                  <a:lumMod val="105000"/>
                  <a:satMod val="103000"/>
                  <a:tint val="73000"/>
                </a:schemeClr>
              </a:gs>
              <a:gs pos="100000">
                <a:schemeClr val="accent2">
                  <a:lumMod val="105000"/>
                  <a:satMod val="109000"/>
                  <a:tint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5" name="TextBox 84">
            <a:extLst>
              <a:ext uri="{FF2B5EF4-FFF2-40B4-BE49-F238E27FC236}">
                <a16:creationId xmlns:a16="http://schemas.microsoft.com/office/drawing/2014/main" id="{811D83D1-0F82-1DD0-0886-3C1E37DFF65B}"/>
              </a:ext>
            </a:extLst>
          </p:cNvPr>
          <p:cNvSpPr txBox="1"/>
          <p:nvPr/>
        </p:nvSpPr>
        <p:spPr>
          <a:xfrm>
            <a:off x="525464" y="631125"/>
            <a:ext cx="3082976" cy="2092881"/>
          </a:xfrm>
          <a:prstGeom prst="rect">
            <a:avLst/>
          </a:prstGeom>
          <a:noFill/>
        </p:spPr>
        <p:txBody>
          <a:bodyPr wrap="square" rtlCol="0">
            <a:spAutoFit/>
          </a:bodyPr>
          <a:lstStyle/>
          <a:p>
            <a:pPr marL="0" marR="0" algn="ctr">
              <a:lnSpc>
                <a:spcPct val="100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Combinations formula:</a:t>
            </a:r>
          </a:p>
          <a:p>
            <a:pPr marL="0" marR="0">
              <a:lnSpc>
                <a:spcPct val="10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n! /r!(n-r)! = 7!/2!(7-2)! = 21</a:t>
            </a:r>
          </a:p>
          <a:p>
            <a:pPr marL="0" marR="0">
              <a:lnSpc>
                <a:spcPct val="10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21*7 (descriptor variables) = 147</a:t>
            </a:r>
          </a:p>
          <a:p>
            <a:pPr marL="0" marR="0">
              <a:lnSpc>
                <a:spcPct val="10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00000"/>
              </a:lnSpc>
              <a:spcBef>
                <a:spcPts val="0"/>
              </a:spcBef>
              <a:spcAft>
                <a:spcPts val="0"/>
              </a:spcAft>
            </a:pPr>
            <a:r>
              <a:rPr lang="en-US" sz="1400" u="sng" dirty="0">
                <a:effectLst/>
                <a:latin typeface="Times New Roman" panose="02020603050405020304" pitchFamily="18" charset="0"/>
                <a:ea typeface="Calibri" panose="020F0502020204030204" pitchFamily="34" charset="0"/>
                <a:cs typeface="Times New Roman" panose="02020603050405020304" pitchFamily="18" charset="0"/>
              </a:rPr>
              <a:t>With 0.1 difference:</a:t>
            </a:r>
          </a:p>
          <a:p>
            <a:pPr marL="0" marR="0">
              <a:lnSpc>
                <a:spcPct val="100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3 Ties- </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3/147 * 100 = 2.04%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00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he clustering solution discriminates on </a:t>
            </a:r>
          </a:p>
          <a:p>
            <a:pPr>
              <a:lnSpc>
                <a:spcPct val="100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descriptor variables well.</a:t>
            </a:r>
          </a:p>
          <a:p>
            <a:endParaRPr lang="en-US" dirty="0"/>
          </a:p>
        </p:txBody>
      </p:sp>
    </p:spTree>
    <p:extLst>
      <p:ext uri="{BB962C8B-B14F-4D97-AF65-F5344CB8AC3E}">
        <p14:creationId xmlns:p14="http://schemas.microsoft.com/office/powerpoint/2010/main" val="1657175185"/>
      </p:ext>
    </p:extLst>
  </p:cSld>
  <p:clrMapOvr>
    <a:masterClrMapping/>
  </p:clrMapOvr>
  <mc:AlternateContent xmlns:mc="http://schemas.openxmlformats.org/markup-compatibility/2006" xmlns:p14="http://schemas.microsoft.com/office/powerpoint/2010/main">
    <mc:Choice Requires="p14">
      <p:transition spd="slow" p14:dur="2000" advTm="261687"/>
    </mc:Choice>
    <mc:Fallback xmlns="">
      <p:transition spd="slow" advTm="26168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A829B-A927-C79C-5491-FC4273851099}"/>
              </a:ext>
            </a:extLst>
          </p:cNvPr>
          <p:cNvSpPr>
            <a:spLocks noGrp="1"/>
          </p:cNvSpPr>
          <p:nvPr>
            <p:ph type="title"/>
          </p:nvPr>
        </p:nvSpPr>
        <p:spPr/>
        <p:txBody>
          <a:bodyPr>
            <a:normAutofit/>
          </a:bodyPr>
          <a:lstStyle/>
          <a:p>
            <a:pPr algn="ctr"/>
            <a:r>
              <a:rPr lang="en-US" sz="6000" dirty="0"/>
              <a:t>Thank you!</a:t>
            </a:r>
          </a:p>
        </p:txBody>
      </p:sp>
      <p:pic>
        <p:nvPicPr>
          <p:cNvPr id="5" name="Content Placeholder 4" descr="A red text on a black background&#10;&#10;Description automatically generated">
            <a:extLst>
              <a:ext uri="{FF2B5EF4-FFF2-40B4-BE49-F238E27FC236}">
                <a16:creationId xmlns:a16="http://schemas.microsoft.com/office/drawing/2014/main" id="{F375F87A-A639-039A-C12F-5F2825F64D6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890428" y="3189416"/>
            <a:ext cx="6084170" cy="2738922"/>
          </a:xfrm>
        </p:spPr>
      </p:pic>
    </p:spTree>
    <p:extLst>
      <p:ext uri="{BB962C8B-B14F-4D97-AF65-F5344CB8AC3E}">
        <p14:creationId xmlns:p14="http://schemas.microsoft.com/office/powerpoint/2010/main" val="2829622163"/>
      </p:ext>
    </p:extLst>
  </p:cSld>
  <p:clrMapOvr>
    <a:masterClrMapping/>
  </p:clrMapOvr>
  <mc:AlternateContent xmlns:mc="http://schemas.openxmlformats.org/markup-compatibility/2006" xmlns:p14="http://schemas.microsoft.com/office/powerpoint/2010/main">
    <mc:Choice Requires="p14">
      <p:transition spd="slow" p14:dur="2000" advTm="2340"/>
    </mc:Choice>
    <mc:Fallback xmlns="">
      <p:transition spd="slow" advTm="234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6BE455-B68E-DB05-C8DF-A4228CC42E28}"/>
              </a:ext>
            </a:extLst>
          </p:cNvPr>
          <p:cNvSpPr>
            <a:spLocks noGrp="1"/>
          </p:cNvSpPr>
          <p:nvPr>
            <p:ph type="title"/>
          </p:nvPr>
        </p:nvSpPr>
        <p:spPr>
          <a:xfrm>
            <a:off x="2753847" y="500312"/>
            <a:ext cx="7411061" cy="918507"/>
          </a:xfrm>
        </p:spPr>
        <p:txBody>
          <a:bodyPr vert="horz" lIns="91440" tIns="45720" rIns="91440" bIns="45720" rtlCol="0" anchor="b">
            <a:normAutofit/>
          </a:bodyPr>
          <a:lstStyle/>
          <a:p>
            <a:r>
              <a:rPr lang="en-US" u="sng" dirty="0"/>
              <a:t>Design Of Market Segmentation</a:t>
            </a:r>
          </a:p>
        </p:txBody>
      </p:sp>
      <p:sp>
        <p:nvSpPr>
          <p:cNvPr id="16" name="Freeform: Shape 15">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8"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9"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1"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3"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 name="Title 1">
            <a:extLst>
              <a:ext uri="{FF2B5EF4-FFF2-40B4-BE49-F238E27FC236}">
                <a16:creationId xmlns:a16="http://schemas.microsoft.com/office/drawing/2014/main" id="{EFC82307-F393-78BA-91BA-1CDB2B038A58}"/>
              </a:ext>
            </a:extLst>
          </p:cNvPr>
          <p:cNvSpPr txBox="1">
            <a:spLocks/>
          </p:cNvSpPr>
          <p:nvPr/>
        </p:nvSpPr>
        <p:spPr>
          <a:xfrm>
            <a:off x="223004" y="2252802"/>
            <a:ext cx="3400703" cy="635137"/>
          </a:xfrm>
          <a:prstGeom prst="rect">
            <a:avLst/>
          </a:prstGeom>
        </p:spPr>
        <p:txBody>
          <a:bodyPr vert="horz" lIns="91440" tIns="45720" rIns="91440" bIns="45720" rtlCol="0">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pPr>
              <a:lnSpc>
                <a:spcPct val="110000"/>
              </a:lnSpc>
              <a:spcAft>
                <a:spcPts val="600"/>
              </a:spcAft>
              <a:buFont typeface="Arial" panose="020B0604020202020204" pitchFamily="34" charset="0"/>
            </a:pPr>
            <a:r>
              <a:rPr lang="en-US" sz="3200" dirty="0">
                <a:ea typeface="+mn-ea"/>
                <a:cs typeface="+mn-cs"/>
              </a:rPr>
              <a:t>Target Variable</a:t>
            </a:r>
          </a:p>
        </p:txBody>
      </p:sp>
      <p:pic>
        <p:nvPicPr>
          <p:cNvPr id="5" name="Content Placeholder 4" descr="A red text on a black background&#10;&#10;Description automatically generated">
            <a:extLst>
              <a:ext uri="{FF2B5EF4-FFF2-40B4-BE49-F238E27FC236}">
                <a16:creationId xmlns:a16="http://schemas.microsoft.com/office/drawing/2014/main" id="{541C912E-5C2B-2E50-A4CD-272C5F0F7CA6}"/>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3969568" y="1802875"/>
            <a:ext cx="5654663" cy="2555285"/>
          </a:xfrm>
          <a:prstGeom prst="rect">
            <a:avLst/>
          </a:prstGeom>
        </p:spPr>
      </p:pic>
      <p:sp>
        <p:nvSpPr>
          <p:cNvPr id="26" name="Freeform: Shape 25">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29" name="Freeform: Shape 28">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Freeform: Shape 29">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 name="Freeform: Shape 30">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2"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3"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A close up of a burger&#10;&#10;Description automatically generated">
            <a:extLst>
              <a:ext uri="{FF2B5EF4-FFF2-40B4-BE49-F238E27FC236}">
                <a16:creationId xmlns:a16="http://schemas.microsoft.com/office/drawing/2014/main" id="{48086993-D9A6-0ECC-F619-3522B889551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36670" y="5266591"/>
            <a:ext cx="2412434" cy="1489678"/>
          </a:xfrm>
          <a:prstGeom prst="rect">
            <a:avLst/>
          </a:prstGeom>
        </p:spPr>
      </p:pic>
      <p:pic>
        <p:nvPicPr>
          <p:cNvPr id="3074" name="Picture 2" descr="Chick-fil-A Soda Drink and Waffle Potato Fries Curseur – Custom Cursor">
            <a:extLst>
              <a:ext uri="{FF2B5EF4-FFF2-40B4-BE49-F238E27FC236}">
                <a16:creationId xmlns:a16="http://schemas.microsoft.com/office/drawing/2014/main" id="{76A3BF8E-67D4-850C-0F2B-4641A25D818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392296">
            <a:off x="2237924" y="5436499"/>
            <a:ext cx="2292494" cy="114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58240"/>
      </p:ext>
    </p:extLst>
  </p:cSld>
  <p:clrMapOvr>
    <a:masterClrMapping/>
  </p:clrMapOvr>
  <mc:AlternateContent xmlns:mc="http://schemas.openxmlformats.org/markup-compatibility/2006" xmlns:p14="http://schemas.microsoft.com/office/powerpoint/2010/main">
    <mc:Choice Requires="p14">
      <p:transition spd="slow" p14:dur="2000" advTm="8338"/>
    </mc:Choice>
    <mc:Fallback xmlns="">
      <p:transition spd="slow" advTm="833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C663580-E74B-D9FA-7342-E2AB488B516B}"/>
              </a:ext>
            </a:extLst>
          </p:cNvPr>
          <p:cNvGraphicFramePr>
            <a:graphicFrameLocks noGrp="1"/>
          </p:cNvGraphicFramePr>
          <p:nvPr>
            <p:ph idx="1"/>
            <p:extLst>
              <p:ext uri="{D42A27DB-BD31-4B8C-83A1-F6EECF244321}">
                <p14:modId xmlns:p14="http://schemas.microsoft.com/office/powerpoint/2010/main" val="3174629657"/>
              </p:ext>
            </p:extLst>
          </p:nvPr>
        </p:nvGraphicFramePr>
        <p:xfrm>
          <a:off x="374573" y="198304"/>
          <a:ext cx="11291709" cy="6477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7652264"/>
      </p:ext>
    </p:extLst>
  </p:cSld>
  <p:clrMapOvr>
    <a:masterClrMapping/>
  </p:clrMapOvr>
  <mc:AlternateContent xmlns:mc="http://schemas.openxmlformats.org/markup-compatibility/2006" xmlns:p14="http://schemas.microsoft.com/office/powerpoint/2010/main">
    <mc:Choice Requires="p14">
      <p:transition spd="slow" p14:dur="2000" advTm="51595"/>
    </mc:Choice>
    <mc:Fallback xmlns="">
      <p:transition spd="slow" advTm="5159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5014-558D-E355-D40C-B36A12AF0638}"/>
              </a:ext>
            </a:extLst>
          </p:cNvPr>
          <p:cNvSpPr>
            <a:spLocks noGrp="1"/>
          </p:cNvSpPr>
          <p:nvPr>
            <p:ph type="title"/>
          </p:nvPr>
        </p:nvSpPr>
        <p:spPr>
          <a:xfrm>
            <a:off x="801139" y="118145"/>
            <a:ext cx="10810640" cy="662781"/>
          </a:xfrm>
        </p:spPr>
        <p:txBody>
          <a:bodyPr/>
          <a:lstStyle/>
          <a:p>
            <a:r>
              <a:rPr lang="en-US" u="sng" dirty="0"/>
              <a:t>Reading raw data and Creating new Variables</a:t>
            </a:r>
          </a:p>
        </p:txBody>
      </p:sp>
      <p:pic>
        <p:nvPicPr>
          <p:cNvPr id="8" name="Content Placeholder 7" descr="A screenshot of a graph&#10;&#10;Description automatically generated">
            <a:extLst>
              <a:ext uri="{FF2B5EF4-FFF2-40B4-BE49-F238E27FC236}">
                <a16:creationId xmlns:a16="http://schemas.microsoft.com/office/drawing/2014/main" id="{341DC17A-B183-73B0-701A-3370D74B3728}"/>
              </a:ext>
            </a:extLst>
          </p:cNvPr>
          <p:cNvPicPr>
            <a:picLocks noGrp="1" noChangeAspect="1"/>
          </p:cNvPicPr>
          <p:nvPr>
            <p:ph idx="1"/>
          </p:nvPr>
        </p:nvPicPr>
        <p:blipFill>
          <a:blip r:embed="rId2"/>
          <a:stretch>
            <a:fillRect/>
          </a:stretch>
        </p:blipFill>
        <p:spPr>
          <a:xfrm>
            <a:off x="3810376" y="774211"/>
            <a:ext cx="4571248" cy="1366494"/>
          </a:xfrm>
        </p:spPr>
      </p:pic>
      <p:pic>
        <p:nvPicPr>
          <p:cNvPr id="10" name="Picture 9" descr="A white and blue table with numbers&#10;&#10;Description automatically generated">
            <a:extLst>
              <a:ext uri="{FF2B5EF4-FFF2-40B4-BE49-F238E27FC236}">
                <a16:creationId xmlns:a16="http://schemas.microsoft.com/office/drawing/2014/main" id="{81921A2C-E679-6544-88D6-4BB9D6799396}"/>
              </a:ext>
            </a:extLst>
          </p:cNvPr>
          <p:cNvPicPr>
            <a:picLocks noChangeAspect="1"/>
          </p:cNvPicPr>
          <p:nvPr/>
        </p:nvPicPr>
        <p:blipFill>
          <a:blip r:embed="rId3"/>
          <a:stretch>
            <a:fillRect/>
          </a:stretch>
        </p:blipFill>
        <p:spPr>
          <a:xfrm>
            <a:off x="6426644" y="4490153"/>
            <a:ext cx="5568132" cy="2287292"/>
          </a:xfrm>
          <a:prstGeom prst="rect">
            <a:avLst/>
          </a:prstGeom>
        </p:spPr>
      </p:pic>
      <p:pic>
        <p:nvPicPr>
          <p:cNvPr id="12" name="Picture 11" descr="A white table with blue text&#10;&#10;Description automatically generated">
            <a:extLst>
              <a:ext uri="{FF2B5EF4-FFF2-40B4-BE49-F238E27FC236}">
                <a16:creationId xmlns:a16="http://schemas.microsoft.com/office/drawing/2014/main" id="{47124DA2-C528-C89C-828C-8CF45DA20629}"/>
              </a:ext>
            </a:extLst>
          </p:cNvPr>
          <p:cNvPicPr>
            <a:picLocks noChangeAspect="1"/>
          </p:cNvPicPr>
          <p:nvPr/>
        </p:nvPicPr>
        <p:blipFill>
          <a:blip r:embed="rId4"/>
          <a:stretch>
            <a:fillRect/>
          </a:stretch>
        </p:blipFill>
        <p:spPr>
          <a:xfrm>
            <a:off x="6426644" y="2143270"/>
            <a:ext cx="5568132" cy="2408479"/>
          </a:xfrm>
          <a:prstGeom prst="rect">
            <a:avLst/>
          </a:prstGeom>
        </p:spPr>
      </p:pic>
      <p:pic>
        <p:nvPicPr>
          <p:cNvPr id="14" name="Picture 13" descr="A table with numbers and text&#10;&#10;Description automatically generated">
            <a:extLst>
              <a:ext uri="{FF2B5EF4-FFF2-40B4-BE49-F238E27FC236}">
                <a16:creationId xmlns:a16="http://schemas.microsoft.com/office/drawing/2014/main" id="{C609B53C-C0B3-7EB5-AE1F-A17E43529FD1}"/>
              </a:ext>
            </a:extLst>
          </p:cNvPr>
          <p:cNvPicPr>
            <a:picLocks noChangeAspect="1"/>
          </p:cNvPicPr>
          <p:nvPr/>
        </p:nvPicPr>
        <p:blipFill>
          <a:blip r:embed="rId5"/>
          <a:stretch>
            <a:fillRect/>
          </a:stretch>
        </p:blipFill>
        <p:spPr>
          <a:xfrm>
            <a:off x="304800" y="2140705"/>
            <a:ext cx="5255947" cy="2325223"/>
          </a:xfrm>
          <a:prstGeom prst="rect">
            <a:avLst/>
          </a:prstGeom>
        </p:spPr>
      </p:pic>
      <p:pic>
        <p:nvPicPr>
          <p:cNvPr id="16" name="Picture 15" descr="A table with numbers and text&#10;&#10;Description automatically generated">
            <a:extLst>
              <a:ext uri="{FF2B5EF4-FFF2-40B4-BE49-F238E27FC236}">
                <a16:creationId xmlns:a16="http://schemas.microsoft.com/office/drawing/2014/main" id="{DB6C40C1-BC0E-F5C6-18AB-70FF13226D61}"/>
              </a:ext>
            </a:extLst>
          </p:cNvPr>
          <p:cNvPicPr>
            <a:picLocks noChangeAspect="1"/>
          </p:cNvPicPr>
          <p:nvPr/>
        </p:nvPicPr>
        <p:blipFill>
          <a:blip r:embed="rId6"/>
          <a:stretch>
            <a:fillRect/>
          </a:stretch>
        </p:blipFill>
        <p:spPr>
          <a:xfrm>
            <a:off x="304800" y="4490153"/>
            <a:ext cx="5255947" cy="2249702"/>
          </a:xfrm>
          <a:prstGeom prst="rect">
            <a:avLst/>
          </a:prstGeom>
        </p:spPr>
      </p:pic>
    </p:spTree>
    <p:extLst>
      <p:ext uri="{BB962C8B-B14F-4D97-AF65-F5344CB8AC3E}">
        <p14:creationId xmlns:p14="http://schemas.microsoft.com/office/powerpoint/2010/main" val="1011049819"/>
      </p:ext>
    </p:extLst>
  </p:cSld>
  <p:clrMapOvr>
    <a:masterClrMapping/>
  </p:clrMapOvr>
  <mc:AlternateContent xmlns:mc="http://schemas.openxmlformats.org/markup-compatibility/2006" xmlns:p14="http://schemas.microsoft.com/office/powerpoint/2010/main">
    <mc:Choice Requires="p14">
      <p:transition spd="slow" p14:dur="2000" advTm="32063"/>
    </mc:Choice>
    <mc:Fallback xmlns="">
      <p:transition spd="slow" advTm="3206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1" name="Freeform: Shape 5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2" name="Group 10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3" name="Freeform: Shape 6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 name="Freeform: Shape 6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5" name="Freeform: Shape 6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9" name="Freeform: Shape 6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0" name="Freeform: Shape 6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17" name="Rectangle 116">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D79F534-D567-BE42-DA09-86E19A02C61E}"/>
              </a:ext>
            </a:extLst>
          </p:cNvPr>
          <p:cNvSpPr>
            <a:spLocks noGrp="1"/>
          </p:cNvSpPr>
          <p:nvPr>
            <p:ph type="title"/>
          </p:nvPr>
        </p:nvSpPr>
        <p:spPr>
          <a:xfrm>
            <a:off x="530352" y="1122363"/>
            <a:ext cx="3871539" cy="1978346"/>
          </a:xfrm>
        </p:spPr>
        <p:txBody>
          <a:bodyPr vert="horz" lIns="91440" tIns="45720" rIns="91440" bIns="45720" rtlCol="0" anchor="b">
            <a:normAutofit/>
          </a:bodyPr>
          <a:lstStyle/>
          <a:p>
            <a:r>
              <a:rPr lang="en-US" sz="4000" u="sng" dirty="0"/>
              <a:t>Principal Component Analysis</a:t>
            </a:r>
          </a:p>
        </p:txBody>
      </p:sp>
      <p:sp>
        <p:nvSpPr>
          <p:cNvPr id="118" name="Freeform: Shape 80">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3"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9"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20"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21"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2"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3"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Content Placeholder 4" descr="A screenshot of a calculator&#10;&#10;Description automatically generated">
            <a:extLst>
              <a:ext uri="{FF2B5EF4-FFF2-40B4-BE49-F238E27FC236}">
                <a16:creationId xmlns:a16="http://schemas.microsoft.com/office/drawing/2014/main" id="{6628D9BC-BA5D-B5A0-4534-1BB2DE3B138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76622" y="859422"/>
            <a:ext cx="3984188" cy="5490583"/>
          </a:xfrm>
          <a:prstGeom prst="rect">
            <a:avLst/>
          </a:prstGeom>
        </p:spPr>
      </p:pic>
      <p:sp>
        <p:nvSpPr>
          <p:cNvPr id="124" name="Freeform: Shape 90">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8708"/>
            <a:ext cx="4292956" cy="124929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5" name="Group 124">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6"/>
          </a:solidFill>
        </p:grpSpPr>
        <p:sp>
          <p:nvSpPr>
            <p:cNvPr id="126" name="Freeform: Shape 93">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7" name="Freeform: Shape 94">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 name="Freeform: Shape 95">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9"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30"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graph with numbers and lines&#10;&#10;Description automatically generated">
            <a:extLst>
              <a:ext uri="{FF2B5EF4-FFF2-40B4-BE49-F238E27FC236}">
                <a16:creationId xmlns:a16="http://schemas.microsoft.com/office/drawing/2014/main" id="{E93DCFF5-324D-26BD-DC70-5680666CED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7122" y="95228"/>
            <a:ext cx="3825709" cy="5264692"/>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2EB66C1-CA98-7AE9-A2AE-36AE8172CB06}"/>
                  </a:ext>
                </a:extLst>
              </p14:cNvPr>
              <p14:cNvContentPartPr/>
              <p14:nvPr/>
            </p14:nvContentPartPr>
            <p14:xfrm>
              <a:off x="4001294" y="3802087"/>
              <a:ext cx="743400" cy="39960"/>
            </p14:xfrm>
          </p:contentPart>
        </mc:Choice>
        <mc:Fallback xmlns="">
          <p:pic>
            <p:nvPicPr>
              <p:cNvPr id="7" name="Ink 6">
                <a:extLst>
                  <a:ext uri="{FF2B5EF4-FFF2-40B4-BE49-F238E27FC236}">
                    <a16:creationId xmlns:a16="http://schemas.microsoft.com/office/drawing/2014/main" id="{62EB66C1-CA98-7AE9-A2AE-36AE8172CB06}"/>
                  </a:ext>
                </a:extLst>
              </p:cNvPr>
              <p:cNvPicPr/>
              <p:nvPr/>
            </p:nvPicPr>
            <p:blipFill>
              <a:blip r:embed="rId8"/>
              <a:stretch>
                <a:fillRect/>
              </a:stretch>
            </p:blipFill>
            <p:spPr>
              <a:xfrm>
                <a:off x="3947654" y="3694087"/>
                <a:ext cx="8510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3134E6A-CB9C-0CD4-29F3-52B5E59C4B83}"/>
                  </a:ext>
                </a:extLst>
              </p14:cNvPr>
              <p14:cNvContentPartPr/>
              <p14:nvPr/>
            </p14:nvContentPartPr>
            <p14:xfrm>
              <a:off x="3982934" y="4138687"/>
              <a:ext cx="766080" cy="20880"/>
            </p14:xfrm>
          </p:contentPart>
        </mc:Choice>
        <mc:Fallback xmlns="">
          <p:pic>
            <p:nvPicPr>
              <p:cNvPr id="8" name="Ink 7">
                <a:extLst>
                  <a:ext uri="{FF2B5EF4-FFF2-40B4-BE49-F238E27FC236}">
                    <a16:creationId xmlns:a16="http://schemas.microsoft.com/office/drawing/2014/main" id="{73134E6A-CB9C-0CD4-29F3-52B5E59C4B83}"/>
                  </a:ext>
                </a:extLst>
              </p:cNvPr>
              <p:cNvPicPr/>
              <p:nvPr/>
            </p:nvPicPr>
            <p:blipFill>
              <a:blip r:embed="rId10"/>
              <a:stretch>
                <a:fillRect/>
              </a:stretch>
            </p:blipFill>
            <p:spPr>
              <a:xfrm>
                <a:off x="3928934" y="4030687"/>
                <a:ext cx="873720" cy="236520"/>
              </a:xfrm>
              <a:prstGeom prst="rect">
                <a:avLst/>
              </a:prstGeom>
            </p:spPr>
          </p:pic>
        </mc:Fallback>
      </mc:AlternateContent>
      <p:cxnSp>
        <p:nvCxnSpPr>
          <p:cNvPr id="10" name="Straight Connector 9">
            <a:extLst>
              <a:ext uri="{FF2B5EF4-FFF2-40B4-BE49-F238E27FC236}">
                <a16:creationId xmlns:a16="http://schemas.microsoft.com/office/drawing/2014/main" id="{E2177B78-81DA-94A6-DB19-B4C06335B3D6}"/>
              </a:ext>
            </a:extLst>
          </p:cNvPr>
          <p:cNvCxnSpPr/>
          <p:nvPr/>
        </p:nvCxnSpPr>
        <p:spPr>
          <a:xfrm>
            <a:off x="8317405" y="2818388"/>
            <a:ext cx="3456229" cy="0"/>
          </a:xfrm>
          <a:prstGeom prst="line">
            <a:avLst/>
          </a:prstGeom>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2F9B5D4F-4C90-66DF-D69C-BD533201FAA8}"/>
              </a:ext>
            </a:extLst>
          </p:cNvPr>
          <p:cNvSpPr txBox="1"/>
          <p:nvPr/>
        </p:nvSpPr>
        <p:spPr>
          <a:xfrm>
            <a:off x="251524" y="3406072"/>
            <a:ext cx="3380723" cy="2862322"/>
          </a:xfrm>
          <a:prstGeom prst="rect">
            <a:avLst/>
          </a:prstGeom>
          <a:noFill/>
        </p:spPr>
        <p:txBody>
          <a:bodyPr wrap="square" rtlCol="0">
            <a:spAutoFit/>
          </a:bodyPr>
          <a:lstStyle/>
          <a:p>
            <a:pPr indent="-228600" defTabSz="914400"/>
            <a:r>
              <a:rPr lang="en-US" sz="1800" dirty="0">
                <a:latin typeface="Times New Roman" panose="02020603050405020304" pitchFamily="18" charset="0"/>
                <a:cs typeface="Times New Roman" panose="02020603050405020304" pitchFamily="18" charset="0"/>
              </a:rPr>
              <a:t>Extraction Technique –Principle Component Analysis</a:t>
            </a:r>
          </a:p>
          <a:p>
            <a:pPr indent="-228600" defTabSz="914400"/>
            <a:endParaRPr lang="en-US" sz="1800" dirty="0">
              <a:latin typeface="Times New Roman" panose="02020603050405020304" pitchFamily="18" charset="0"/>
              <a:cs typeface="Times New Roman" panose="02020603050405020304" pitchFamily="18" charset="0"/>
            </a:endParaRPr>
          </a:p>
          <a:p>
            <a:pPr indent="-228600" defTabSz="914400"/>
            <a:r>
              <a:rPr lang="en-US" sz="1800" dirty="0">
                <a:latin typeface="Times New Roman" panose="02020603050405020304" pitchFamily="18" charset="0"/>
                <a:cs typeface="Times New Roman" panose="02020603050405020304" pitchFamily="18" charset="0"/>
              </a:rPr>
              <a:t>Rotation Method – Varimax</a:t>
            </a:r>
          </a:p>
          <a:p>
            <a:pPr indent="-228600" defTabSz="914400"/>
            <a:endParaRPr lang="en-US" sz="1800" dirty="0">
              <a:latin typeface="Times New Roman" panose="02020603050405020304" pitchFamily="18" charset="0"/>
              <a:cs typeface="Times New Roman" panose="02020603050405020304" pitchFamily="18" charset="0"/>
            </a:endParaRPr>
          </a:p>
          <a:p>
            <a:pPr indent="-228600" defTabSz="914400"/>
            <a:r>
              <a:rPr lang="en-US"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riteria for determining factor extraction: Kaiser Criterion(eigen value=&gt;1)</a:t>
            </a:r>
          </a:p>
          <a:p>
            <a:pPr indent="-228600" defTabSz="914400"/>
            <a:r>
              <a:rPr lang="en-US" sz="1800" dirty="0">
                <a:latin typeface="Times New Roman" panose="02020603050405020304" pitchFamily="18" charset="0"/>
                <a:cs typeface="Times New Roman" panose="02020603050405020304" pitchFamily="18" charset="0"/>
              </a:rPr>
              <a:t>Factors extracted – 2</a:t>
            </a:r>
          </a:p>
          <a:p>
            <a:pPr indent="-228600" defTabSz="914400"/>
            <a:r>
              <a:rPr lang="en-US" sz="1800" dirty="0">
                <a:latin typeface="Times New Roman" panose="02020603050405020304" pitchFamily="18" charset="0"/>
                <a:cs typeface="Times New Roman" panose="02020603050405020304" pitchFamily="18" charset="0"/>
              </a:rPr>
              <a:t>Variance explained – 48.82%</a:t>
            </a:r>
          </a:p>
        </p:txBody>
      </p:sp>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EF61BB52-9DDA-CD6B-3299-82F00DBCFE19}"/>
                  </a:ext>
                </a:extLst>
              </p14:cNvPr>
              <p14:cNvContentPartPr/>
              <p14:nvPr/>
            </p14:nvContentPartPr>
            <p14:xfrm>
              <a:off x="7123796" y="4129610"/>
              <a:ext cx="437760" cy="42840"/>
            </p14:xfrm>
          </p:contentPart>
        </mc:Choice>
        <mc:Fallback xmlns="">
          <p:pic>
            <p:nvPicPr>
              <p:cNvPr id="21" name="Ink 20">
                <a:extLst>
                  <a:ext uri="{FF2B5EF4-FFF2-40B4-BE49-F238E27FC236}">
                    <a16:creationId xmlns:a16="http://schemas.microsoft.com/office/drawing/2014/main" id="{EF61BB52-9DDA-CD6B-3299-82F00DBCFE19}"/>
                  </a:ext>
                </a:extLst>
              </p:cNvPr>
              <p:cNvPicPr/>
              <p:nvPr/>
            </p:nvPicPr>
            <p:blipFill>
              <a:blip r:embed="rId12"/>
              <a:stretch>
                <a:fillRect/>
              </a:stretch>
            </p:blipFill>
            <p:spPr>
              <a:xfrm>
                <a:off x="7070156" y="4021970"/>
                <a:ext cx="545400" cy="258480"/>
              </a:xfrm>
              <a:prstGeom prst="rect">
                <a:avLst/>
              </a:prstGeom>
            </p:spPr>
          </p:pic>
        </mc:Fallback>
      </mc:AlternateContent>
    </p:spTree>
    <p:extLst>
      <p:ext uri="{BB962C8B-B14F-4D97-AF65-F5344CB8AC3E}">
        <p14:creationId xmlns:p14="http://schemas.microsoft.com/office/powerpoint/2010/main" val="1041902017"/>
      </p:ext>
    </p:extLst>
  </p:cSld>
  <p:clrMapOvr>
    <a:masterClrMapping/>
  </p:clrMapOvr>
  <mc:AlternateContent xmlns:mc="http://schemas.openxmlformats.org/markup-compatibility/2006" xmlns:p14="http://schemas.microsoft.com/office/powerpoint/2010/main">
    <mc:Choice Requires="p14">
      <p:transition spd="slow" p14:dur="2000" advTm="53495"/>
    </mc:Choice>
    <mc:Fallback xmlns="">
      <p:transition spd="slow" advTm="5349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Freeform: Shape 23">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8" name="Group 27">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9" name="Freeform: Shape 28">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Freeform: Shape 29">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 name="Freeform: Shape 30">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2"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3"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screenshot of a pattern&#10;&#10;Description automatically generated">
            <a:extLst>
              <a:ext uri="{FF2B5EF4-FFF2-40B4-BE49-F238E27FC236}">
                <a16:creationId xmlns:a16="http://schemas.microsoft.com/office/drawing/2014/main" id="{B1F0CBA6-A169-483A-63F4-3288F739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41" y="192206"/>
            <a:ext cx="10891758" cy="463417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72839D9-7AB1-DE32-AF6C-E27952609EAF}"/>
                  </a:ext>
                </a:extLst>
              </p14:cNvPr>
              <p14:cNvContentPartPr/>
              <p14:nvPr/>
            </p14:nvContentPartPr>
            <p14:xfrm>
              <a:off x="10572375" y="1485291"/>
              <a:ext cx="800280" cy="13320"/>
            </p14:xfrm>
          </p:contentPart>
        </mc:Choice>
        <mc:Fallback xmlns="">
          <p:pic>
            <p:nvPicPr>
              <p:cNvPr id="8" name="Ink 7">
                <a:extLst>
                  <a:ext uri="{FF2B5EF4-FFF2-40B4-BE49-F238E27FC236}">
                    <a16:creationId xmlns:a16="http://schemas.microsoft.com/office/drawing/2014/main" id="{D72839D9-7AB1-DE32-AF6C-E27952609EAF}"/>
                  </a:ext>
                </a:extLst>
              </p:cNvPr>
              <p:cNvPicPr/>
              <p:nvPr/>
            </p:nvPicPr>
            <p:blipFill>
              <a:blip r:embed="rId7"/>
              <a:stretch>
                <a:fillRect/>
              </a:stretch>
            </p:blipFill>
            <p:spPr>
              <a:xfrm>
                <a:off x="10518375" y="1377651"/>
                <a:ext cx="9079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8C88DC1C-8293-D6C0-4B37-5410E5C2EE67}"/>
                  </a:ext>
                </a:extLst>
              </p14:cNvPr>
              <p14:cNvContentPartPr/>
              <p14:nvPr/>
            </p14:nvContentPartPr>
            <p14:xfrm>
              <a:off x="10561824" y="1905990"/>
              <a:ext cx="734400" cy="18360"/>
            </p14:xfrm>
          </p:contentPart>
        </mc:Choice>
        <mc:Fallback xmlns="">
          <p:pic>
            <p:nvPicPr>
              <p:cNvPr id="10" name="Ink 9">
                <a:extLst>
                  <a:ext uri="{FF2B5EF4-FFF2-40B4-BE49-F238E27FC236}">
                    <a16:creationId xmlns:a16="http://schemas.microsoft.com/office/drawing/2014/main" id="{8C88DC1C-8293-D6C0-4B37-5410E5C2EE67}"/>
                  </a:ext>
                </a:extLst>
              </p:cNvPr>
              <p:cNvPicPr/>
              <p:nvPr/>
            </p:nvPicPr>
            <p:blipFill>
              <a:blip r:embed="rId9"/>
              <a:stretch>
                <a:fillRect/>
              </a:stretch>
            </p:blipFill>
            <p:spPr>
              <a:xfrm>
                <a:off x="10507824" y="1798350"/>
                <a:ext cx="842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50E508AE-8E9C-6756-51BA-3258E46B5D17}"/>
                  </a:ext>
                </a:extLst>
              </p14:cNvPr>
              <p14:cNvContentPartPr/>
              <p14:nvPr/>
            </p14:nvContentPartPr>
            <p14:xfrm>
              <a:off x="10543215" y="2366541"/>
              <a:ext cx="858600" cy="25200"/>
            </p14:xfrm>
          </p:contentPart>
        </mc:Choice>
        <mc:Fallback xmlns="">
          <p:pic>
            <p:nvPicPr>
              <p:cNvPr id="19" name="Ink 18">
                <a:extLst>
                  <a:ext uri="{FF2B5EF4-FFF2-40B4-BE49-F238E27FC236}">
                    <a16:creationId xmlns:a16="http://schemas.microsoft.com/office/drawing/2014/main" id="{50E508AE-8E9C-6756-51BA-3258E46B5D17}"/>
                  </a:ext>
                </a:extLst>
              </p:cNvPr>
              <p:cNvPicPr/>
              <p:nvPr/>
            </p:nvPicPr>
            <p:blipFill>
              <a:blip r:embed="rId11"/>
              <a:stretch>
                <a:fillRect/>
              </a:stretch>
            </p:blipFill>
            <p:spPr>
              <a:xfrm>
                <a:off x="10489575" y="2258541"/>
                <a:ext cx="9662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18B947B0-43FD-49A8-C676-BDE40FB52D97}"/>
                  </a:ext>
                </a:extLst>
              </p14:cNvPr>
              <p14:cNvContentPartPr/>
              <p14:nvPr/>
            </p14:nvContentPartPr>
            <p14:xfrm>
              <a:off x="10583791" y="2842752"/>
              <a:ext cx="790920" cy="7560"/>
            </p14:xfrm>
          </p:contentPart>
        </mc:Choice>
        <mc:Fallback xmlns="">
          <p:pic>
            <p:nvPicPr>
              <p:cNvPr id="21" name="Ink 20">
                <a:extLst>
                  <a:ext uri="{FF2B5EF4-FFF2-40B4-BE49-F238E27FC236}">
                    <a16:creationId xmlns:a16="http://schemas.microsoft.com/office/drawing/2014/main" id="{18B947B0-43FD-49A8-C676-BDE40FB52D97}"/>
                  </a:ext>
                </a:extLst>
              </p:cNvPr>
              <p:cNvPicPr/>
              <p:nvPr/>
            </p:nvPicPr>
            <p:blipFill>
              <a:blip r:embed="rId13"/>
              <a:stretch>
                <a:fillRect/>
              </a:stretch>
            </p:blipFill>
            <p:spPr>
              <a:xfrm>
                <a:off x="10530151" y="2735112"/>
                <a:ext cx="898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EA156ADB-96E0-95A9-2D1A-CD191174A885}"/>
                  </a:ext>
                </a:extLst>
              </p14:cNvPr>
              <p14:cNvContentPartPr/>
              <p14:nvPr/>
            </p14:nvContentPartPr>
            <p14:xfrm>
              <a:off x="9440295" y="3229463"/>
              <a:ext cx="802440" cy="27720"/>
            </p14:xfrm>
          </p:contentPart>
        </mc:Choice>
        <mc:Fallback xmlns="">
          <p:pic>
            <p:nvPicPr>
              <p:cNvPr id="23" name="Ink 22">
                <a:extLst>
                  <a:ext uri="{FF2B5EF4-FFF2-40B4-BE49-F238E27FC236}">
                    <a16:creationId xmlns:a16="http://schemas.microsoft.com/office/drawing/2014/main" id="{EA156ADB-96E0-95A9-2D1A-CD191174A885}"/>
                  </a:ext>
                </a:extLst>
              </p:cNvPr>
              <p:cNvPicPr/>
              <p:nvPr/>
            </p:nvPicPr>
            <p:blipFill>
              <a:blip r:embed="rId15"/>
              <a:stretch>
                <a:fillRect/>
              </a:stretch>
            </p:blipFill>
            <p:spPr>
              <a:xfrm>
                <a:off x="9386295" y="3121463"/>
                <a:ext cx="910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D978202C-5C25-7927-ED40-267B02B23CA7}"/>
                  </a:ext>
                </a:extLst>
              </p14:cNvPr>
              <p14:cNvContentPartPr/>
              <p14:nvPr/>
            </p14:nvContentPartPr>
            <p14:xfrm>
              <a:off x="9476763" y="3694903"/>
              <a:ext cx="783000" cy="9720"/>
            </p14:xfrm>
          </p:contentPart>
        </mc:Choice>
        <mc:Fallback xmlns="">
          <p:pic>
            <p:nvPicPr>
              <p:cNvPr id="25" name="Ink 24">
                <a:extLst>
                  <a:ext uri="{FF2B5EF4-FFF2-40B4-BE49-F238E27FC236}">
                    <a16:creationId xmlns:a16="http://schemas.microsoft.com/office/drawing/2014/main" id="{D978202C-5C25-7927-ED40-267B02B23CA7}"/>
                  </a:ext>
                </a:extLst>
              </p:cNvPr>
              <p:cNvPicPr/>
              <p:nvPr/>
            </p:nvPicPr>
            <p:blipFill>
              <a:blip r:embed="rId17"/>
              <a:stretch>
                <a:fillRect/>
              </a:stretch>
            </p:blipFill>
            <p:spPr>
              <a:xfrm>
                <a:off x="9423123" y="3586903"/>
                <a:ext cx="890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7170EF63-96B9-FDDF-0D7B-A7670C31C8E7}"/>
                  </a:ext>
                </a:extLst>
              </p14:cNvPr>
              <p14:cNvContentPartPr/>
              <p14:nvPr/>
            </p14:nvContentPartPr>
            <p14:xfrm>
              <a:off x="9457143" y="4149027"/>
              <a:ext cx="822240" cy="27360"/>
            </p14:xfrm>
          </p:contentPart>
        </mc:Choice>
        <mc:Fallback xmlns="">
          <p:pic>
            <p:nvPicPr>
              <p:cNvPr id="27" name="Ink 26">
                <a:extLst>
                  <a:ext uri="{FF2B5EF4-FFF2-40B4-BE49-F238E27FC236}">
                    <a16:creationId xmlns:a16="http://schemas.microsoft.com/office/drawing/2014/main" id="{7170EF63-96B9-FDDF-0D7B-A7670C31C8E7}"/>
                  </a:ext>
                </a:extLst>
              </p:cNvPr>
              <p:cNvPicPr/>
              <p:nvPr/>
            </p:nvPicPr>
            <p:blipFill>
              <a:blip r:embed="rId19"/>
              <a:stretch>
                <a:fillRect/>
              </a:stretch>
            </p:blipFill>
            <p:spPr>
              <a:xfrm>
                <a:off x="9403503" y="4041387"/>
                <a:ext cx="9298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329ECEED-E63C-689D-38DB-155BB2F8CF18}"/>
                  </a:ext>
                </a:extLst>
              </p14:cNvPr>
              <p14:cNvContentPartPr/>
              <p14:nvPr/>
            </p14:nvContentPartPr>
            <p14:xfrm>
              <a:off x="9508083" y="4584587"/>
              <a:ext cx="720360" cy="11880"/>
            </p14:xfrm>
          </p:contentPart>
        </mc:Choice>
        <mc:Fallback xmlns="">
          <p:pic>
            <p:nvPicPr>
              <p:cNvPr id="36" name="Ink 35">
                <a:extLst>
                  <a:ext uri="{FF2B5EF4-FFF2-40B4-BE49-F238E27FC236}">
                    <a16:creationId xmlns:a16="http://schemas.microsoft.com/office/drawing/2014/main" id="{329ECEED-E63C-689D-38DB-155BB2F8CF18}"/>
                  </a:ext>
                </a:extLst>
              </p:cNvPr>
              <p:cNvPicPr/>
              <p:nvPr/>
            </p:nvPicPr>
            <p:blipFill>
              <a:blip r:embed="rId21"/>
              <a:stretch>
                <a:fillRect/>
              </a:stretch>
            </p:blipFill>
            <p:spPr>
              <a:xfrm>
                <a:off x="9454083" y="4476587"/>
                <a:ext cx="828000" cy="227520"/>
              </a:xfrm>
              <a:prstGeom prst="rect">
                <a:avLst/>
              </a:prstGeom>
            </p:spPr>
          </p:pic>
        </mc:Fallback>
      </mc:AlternateContent>
    </p:spTree>
    <p:extLst>
      <p:ext uri="{BB962C8B-B14F-4D97-AF65-F5344CB8AC3E}">
        <p14:creationId xmlns:p14="http://schemas.microsoft.com/office/powerpoint/2010/main" val="288872155"/>
      </p:ext>
    </p:extLst>
  </p:cSld>
  <p:clrMapOvr>
    <a:masterClrMapping/>
  </p:clrMapOvr>
  <mc:AlternateContent xmlns:mc="http://schemas.openxmlformats.org/markup-compatibility/2006" xmlns:p14="http://schemas.microsoft.com/office/powerpoint/2010/main">
    <mc:Choice Requires="p14">
      <p:transition spd="slow" p14:dur="2000" advTm="24065"/>
    </mc:Choice>
    <mc:Fallback xmlns="">
      <p:transition spd="slow" advTm="2406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B95A-A1BF-1CBF-F4FD-4AF37EA0D0EB}"/>
              </a:ext>
            </a:extLst>
          </p:cNvPr>
          <p:cNvSpPr>
            <a:spLocks noGrp="1"/>
          </p:cNvSpPr>
          <p:nvPr>
            <p:ph type="title"/>
          </p:nvPr>
        </p:nvSpPr>
        <p:spPr>
          <a:xfrm>
            <a:off x="745770" y="448810"/>
            <a:ext cx="10077557" cy="1292146"/>
          </a:xfrm>
        </p:spPr>
        <p:txBody>
          <a:bodyPr>
            <a:normAutofit/>
          </a:bodyPr>
          <a:lstStyle/>
          <a:p>
            <a:pPr marL="0" marR="0">
              <a:lnSpc>
                <a:spcPct val="107000"/>
              </a:lnSpc>
              <a:spcBef>
                <a:spcPts val="0"/>
              </a:spcBef>
              <a:spcAft>
                <a:spcPts val="0"/>
              </a:spcAft>
            </a:pPr>
            <a:r>
              <a:rPr lang="en-US" sz="1800" i="0" dirty="0">
                <a:effectLst/>
                <a:latin typeface="Times New Roman" panose="02020603050405020304" pitchFamily="18" charset="0"/>
                <a:ea typeface="Calibri" panose="020F0502020204030204" pitchFamily="34" charset="0"/>
                <a:cs typeface="Times New Roman" panose="02020603050405020304" pitchFamily="18" charset="0"/>
              </a:rPr>
              <a:t>However, because one of the variables- </a:t>
            </a: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‘DRESS TO PLEASE MYSELF’ </a:t>
            </a:r>
            <a:r>
              <a:rPr lang="en-US" sz="1800" i="0" dirty="0">
                <a:effectLst/>
                <a:latin typeface="Times New Roman" panose="02020603050405020304" pitchFamily="18" charset="0"/>
                <a:ea typeface="Calibri" panose="020F0502020204030204" pitchFamily="34" charset="0"/>
                <a:cs typeface="Times New Roman" panose="02020603050405020304" pitchFamily="18" charset="0"/>
              </a:rPr>
              <a:t>had 0.46985 as a value hence I changed it to</a:t>
            </a:r>
            <a:r>
              <a:rPr lang="en-US" sz="1800" b="1"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FUNCTION MST IMPRTNT FCTR IN CLTHS I BUY’ </a:t>
            </a:r>
            <a:r>
              <a:rPr lang="en-US" sz="18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 following are the revised Eigen values table which shows 2 extracted factors and 56.85% </a:t>
            </a:r>
            <a:r>
              <a:rPr lang="en-US" sz="1800" i="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of variance which can be explained, </a:t>
            </a:r>
            <a:r>
              <a:rPr lang="en-US" sz="18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scree plot has a gradient slope and varimax rotation looks good as well. </a:t>
            </a:r>
            <a:endParaRPr lang="en-US" dirty="0"/>
          </a:p>
        </p:txBody>
      </p:sp>
      <p:pic>
        <p:nvPicPr>
          <p:cNvPr id="4" name="Content Placeholder 3" descr="A screenshot of a graph&#10;&#10;Description automatically generated">
            <a:extLst>
              <a:ext uri="{FF2B5EF4-FFF2-40B4-BE49-F238E27FC236}">
                <a16:creationId xmlns:a16="http://schemas.microsoft.com/office/drawing/2014/main" id="{BCF5E5D2-B216-1028-629D-5C14BE57833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0115" y="1780285"/>
            <a:ext cx="4393556" cy="4898093"/>
          </a:xfrm>
          <a:prstGeom prst="rect">
            <a:avLst/>
          </a:prstGeom>
        </p:spPr>
      </p:pic>
      <p:pic>
        <p:nvPicPr>
          <p:cNvPr id="5" name="Picture 4" descr="A graph with numbers and lines&#10;&#10;Description automatically generated">
            <a:extLst>
              <a:ext uri="{FF2B5EF4-FFF2-40B4-BE49-F238E27FC236}">
                <a16:creationId xmlns:a16="http://schemas.microsoft.com/office/drawing/2014/main" id="{95902196-86C6-307C-40BD-D40D0B2E3B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6393" y="1740956"/>
            <a:ext cx="4323876" cy="4898093"/>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F907875-1083-DA09-E5D6-F9137F66A2DE}"/>
                  </a:ext>
                </a:extLst>
              </p14:cNvPr>
              <p14:cNvContentPartPr/>
              <p14:nvPr/>
            </p14:nvContentPartPr>
            <p14:xfrm>
              <a:off x="724350" y="4403402"/>
              <a:ext cx="948600" cy="18720"/>
            </p14:xfrm>
          </p:contentPart>
        </mc:Choice>
        <mc:Fallback xmlns="">
          <p:pic>
            <p:nvPicPr>
              <p:cNvPr id="6" name="Ink 5">
                <a:extLst>
                  <a:ext uri="{FF2B5EF4-FFF2-40B4-BE49-F238E27FC236}">
                    <a16:creationId xmlns:a16="http://schemas.microsoft.com/office/drawing/2014/main" id="{7F907875-1083-DA09-E5D6-F9137F66A2DE}"/>
                  </a:ext>
                </a:extLst>
              </p:cNvPr>
              <p:cNvPicPr/>
              <p:nvPr/>
            </p:nvPicPr>
            <p:blipFill>
              <a:blip r:embed="rId8"/>
              <a:stretch>
                <a:fillRect/>
              </a:stretch>
            </p:blipFill>
            <p:spPr>
              <a:xfrm>
                <a:off x="670350" y="4295402"/>
                <a:ext cx="1056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A1F55D6-20E6-C136-A0FB-0C120744230A}"/>
                  </a:ext>
                </a:extLst>
              </p14:cNvPr>
              <p14:cNvContentPartPr/>
              <p14:nvPr/>
            </p14:nvContentPartPr>
            <p14:xfrm>
              <a:off x="745770" y="4674856"/>
              <a:ext cx="905760" cy="24480"/>
            </p14:xfrm>
          </p:contentPart>
        </mc:Choice>
        <mc:Fallback xmlns="">
          <p:pic>
            <p:nvPicPr>
              <p:cNvPr id="7" name="Ink 6">
                <a:extLst>
                  <a:ext uri="{FF2B5EF4-FFF2-40B4-BE49-F238E27FC236}">
                    <a16:creationId xmlns:a16="http://schemas.microsoft.com/office/drawing/2014/main" id="{DA1F55D6-20E6-C136-A0FB-0C120744230A}"/>
                  </a:ext>
                </a:extLst>
              </p:cNvPr>
              <p:cNvPicPr/>
              <p:nvPr/>
            </p:nvPicPr>
            <p:blipFill>
              <a:blip r:embed="rId10"/>
              <a:stretch>
                <a:fillRect/>
              </a:stretch>
            </p:blipFill>
            <p:spPr>
              <a:xfrm>
                <a:off x="691770" y="4567216"/>
                <a:ext cx="1013400" cy="240120"/>
              </a:xfrm>
              <a:prstGeom prst="rect">
                <a:avLst/>
              </a:prstGeom>
            </p:spPr>
          </p:pic>
        </mc:Fallback>
      </mc:AlternateContent>
      <p:cxnSp>
        <p:nvCxnSpPr>
          <p:cNvPr id="10" name="Straight Connector 9">
            <a:extLst>
              <a:ext uri="{FF2B5EF4-FFF2-40B4-BE49-F238E27FC236}">
                <a16:creationId xmlns:a16="http://schemas.microsoft.com/office/drawing/2014/main" id="{4452E18F-9373-60CC-2D13-1CA2866DD80E}"/>
              </a:ext>
            </a:extLst>
          </p:cNvPr>
          <p:cNvCxnSpPr>
            <a:cxnSpLocks/>
          </p:cNvCxnSpPr>
          <p:nvPr/>
        </p:nvCxnSpPr>
        <p:spPr>
          <a:xfrm>
            <a:off x="5588251" y="4771939"/>
            <a:ext cx="4002018" cy="0"/>
          </a:xfrm>
          <a:prstGeom prst="line">
            <a:avLst/>
          </a:prstGeom>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F4A1964-EB64-C855-1AA6-FEDE55819D71}"/>
                  </a:ext>
                </a:extLst>
              </p14:cNvPr>
              <p14:cNvContentPartPr/>
              <p14:nvPr/>
            </p14:nvContentPartPr>
            <p14:xfrm>
              <a:off x="4166919" y="4667296"/>
              <a:ext cx="484920" cy="7560"/>
            </p14:xfrm>
          </p:contentPart>
        </mc:Choice>
        <mc:Fallback xmlns="">
          <p:pic>
            <p:nvPicPr>
              <p:cNvPr id="13" name="Ink 12">
                <a:extLst>
                  <a:ext uri="{FF2B5EF4-FFF2-40B4-BE49-F238E27FC236}">
                    <a16:creationId xmlns:a16="http://schemas.microsoft.com/office/drawing/2014/main" id="{CF4A1964-EB64-C855-1AA6-FEDE55819D71}"/>
                  </a:ext>
                </a:extLst>
              </p:cNvPr>
              <p:cNvPicPr/>
              <p:nvPr/>
            </p:nvPicPr>
            <p:blipFill>
              <a:blip r:embed="rId12"/>
              <a:stretch>
                <a:fillRect/>
              </a:stretch>
            </p:blipFill>
            <p:spPr>
              <a:xfrm>
                <a:off x="4112919" y="4559296"/>
                <a:ext cx="592560" cy="223200"/>
              </a:xfrm>
              <a:prstGeom prst="rect">
                <a:avLst/>
              </a:prstGeom>
            </p:spPr>
          </p:pic>
        </mc:Fallback>
      </mc:AlternateContent>
    </p:spTree>
    <p:extLst>
      <p:ext uri="{BB962C8B-B14F-4D97-AF65-F5344CB8AC3E}">
        <p14:creationId xmlns:p14="http://schemas.microsoft.com/office/powerpoint/2010/main" val="3744658294"/>
      </p:ext>
    </p:extLst>
  </p:cSld>
  <p:clrMapOvr>
    <a:masterClrMapping/>
  </p:clrMapOvr>
  <mc:AlternateContent xmlns:mc="http://schemas.openxmlformats.org/markup-compatibility/2006" xmlns:p14="http://schemas.microsoft.com/office/powerpoint/2010/main">
    <mc:Choice Requires="p14">
      <p:transition spd="slow" p14:dur="2000" advTm="42895"/>
    </mc:Choice>
    <mc:Fallback xmlns="">
      <p:transition spd="slow" advTm="4289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pattern&#10;&#10;Description automatically generated">
            <a:extLst>
              <a:ext uri="{FF2B5EF4-FFF2-40B4-BE49-F238E27FC236}">
                <a16:creationId xmlns:a16="http://schemas.microsoft.com/office/drawing/2014/main" id="{1345F40C-7D3E-EF3C-5590-D647B6CB73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841" y="460899"/>
            <a:ext cx="10723373" cy="456051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1171B9A-C535-46F9-4448-9DE1D8AA9417}"/>
                  </a:ext>
                </a:extLst>
              </p14:cNvPr>
              <p14:cNvContentPartPr/>
              <p14:nvPr/>
            </p14:nvContentPartPr>
            <p14:xfrm>
              <a:off x="9178828" y="1608597"/>
              <a:ext cx="813960" cy="24120"/>
            </p14:xfrm>
          </p:contentPart>
        </mc:Choice>
        <mc:Fallback xmlns="">
          <p:pic>
            <p:nvPicPr>
              <p:cNvPr id="5" name="Ink 4">
                <a:extLst>
                  <a:ext uri="{FF2B5EF4-FFF2-40B4-BE49-F238E27FC236}">
                    <a16:creationId xmlns:a16="http://schemas.microsoft.com/office/drawing/2014/main" id="{F1171B9A-C535-46F9-4448-9DE1D8AA9417}"/>
                  </a:ext>
                </a:extLst>
              </p:cNvPr>
              <p:cNvPicPr/>
              <p:nvPr/>
            </p:nvPicPr>
            <p:blipFill>
              <a:blip r:embed="rId7"/>
              <a:stretch>
                <a:fillRect/>
              </a:stretch>
            </p:blipFill>
            <p:spPr>
              <a:xfrm>
                <a:off x="9124828" y="1500597"/>
                <a:ext cx="9216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1034D853-A9E6-CA0A-764A-7FFF91F7978B}"/>
                  </a:ext>
                </a:extLst>
              </p14:cNvPr>
              <p14:cNvContentPartPr/>
              <p14:nvPr/>
            </p14:nvContentPartPr>
            <p14:xfrm>
              <a:off x="9178828" y="2065797"/>
              <a:ext cx="770040" cy="20880"/>
            </p14:xfrm>
          </p:contentPart>
        </mc:Choice>
        <mc:Fallback xmlns="">
          <p:pic>
            <p:nvPicPr>
              <p:cNvPr id="6" name="Ink 5">
                <a:extLst>
                  <a:ext uri="{FF2B5EF4-FFF2-40B4-BE49-F238E27FC236}">
                    <a16:creationId xmlns:a16="http://schemas.microsoft.com/office/drawing/2014/main" id="{1034D853-A9E6-CA0A-764A-7FFF91F7978B}"/>
                  </a:ext>
                </a:extLst>
              </p:cNvPr>
              <p:cNvPicPr/>
              <p:nvPr/>
            </p:nvPicPr>
            <p:blipFill>
              <a:blip r:embed="rId9"/>
              <a:stretch>
                <a:fillRect/>
              </a:stretch>
            </p:blipFill>
            <p:spPr>
              <a:xfrm>
                <a:off x="9125188" y="1957797"/>
                <a:ext cx="8776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19C18F5D-5E74-65A0-8FF8-C547BAF997C0}"/>
                  </a:ext>
                </a:extLst>
              </p14:cNvPr>
              <p14:cNvContentPartPr/>
              <p14:nvPr/>
            </p14:nvContentPartPr>
            <p14:xfrm>
              <a:off x="9195388" y="2536799"/>
              <a:ext cx="780840" cy="13680"/>
            </p14:xfrm>
          </p:contentPart>
        </mc:Choice>
        <mc:Fallback xmlns="">
          <p:pic>
            <p:nvPicPr>
              <p:cNvPr id="7" name="Ink 6">
                <a:extLst>
                  <a:ext uri="{FF2B5EF4-FFF2-40B4-BE49-F238E27FC236}">
                    <a16:creationId xmlns:a16="http://schemas.microsoft.com/office/drawing/2014/main" id="{19C18F5D-5E74-65A0-8FF8-C547BAF997C0}"/>
                  </a:ext>
                </a:extLst>
              </p:cNvPr>
              <p:cNvPicPr/>
              <p:nvPr/>
            </p:nvPicPr>
            <p:blipFill>
              <a:blip r:embed="rId11"/>
              <a:stretch>
                <a:fillRect/>
              </a:stretch>
            </p:blipFill>
            <p:spPr>
              <a:xfrm>
                <a:off x="9141748" y="2429159"/>
                <a:ext cx="8884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A7017626-64AE-912C-D10E-975FC86C5617}"/>
                  </a:ext>
                </a:extLst>
              </p14:cNvPr>
              <p14:cNvContentPartPr/>
              <p14:nvPr/>
            </p14:nvContentPartPr>
            <p14:xfrm>
              <a:off x="9195388" y="2963566"/>
              <a:ext cx="793080" cy="12960"/>
            </p14:xfrm>
          </p:contentPart>
        </mc:Choice>
        <mc:Fallback xmlns="">
          <p:pic>
            <p:nvPicPr>
              <p:cNvPr id="8" name="Ink 7">
                <a:extLst>
                  <a:ext uri="{FF2B5EF4-FFF2-40B4-BE49-F238E27FC236}">
                    <a16:creationId xmlns:a16="http://schemas.microsoft.com/office/drawing/2014/main" id="{A7017626-64AE-912C-D10E-975FC86C5617}"/>
                  </a:ext>
                </a:extLst>
              </p:cNvPr>
              <p:cNvPicPr/>
              <p:nvPr/>
            </p:nvPicPr>
            <p:blipFill>
              <a:blip r:embed="rId13"/>
              <a:stretch>
                <a:fillRect/>
              </a:stretch>
            </p:blipFill>
            <p:spPr>
              <a:xfrm>
                <a:off x="9141388" y="2855926"/>
                <a:ext cx="900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BAEC88C5-4DEC-18FC-E0FA-85E8B77946EE}"/>
                  </a:ext>
                </a:extLst>
              </p14:cNvPr>
              <p14:cNvContentPartPr/>
              <p14:nvPr/>
            </p14:nvContentPartPr>
            <p14:xfrm>
              <a:off x="10320315" y="3429000"/>
              <a:ext cx="737640" cy="40680"/>
            </p14:xfrm>
          </p:contentPart>
        </mc:Choice>
        <mc:Fallback xmlns="">
          <p:pic>
            <p:nvPicPr>
              <p:cNvPr id="21" name="Ink 20">
                <a:extLst>
                  <a:ext uri="{FF2B5EF4-FFF2-40B4-BE49-F238E27FC236}">
                    <a16:creationId xmlns:a16="http://schemas.microsoft.com/office/drawing/2014/main" id="{BAEC88C5-4DEC-18FC-E0FA-85E8B77946EE}"/>
                  </a:ext>
                </a:extLst>
              </p:cNvPr>
              <p:cNvPicPr/>
              <p:nvPr/>
            </p:nvPicPr>
            <p:blipFill>
              <a:blip r:embed="rId15"/>
              <a:stretch>
                <a:fillRect/>
              </a:stretch>
            </p:blipFill>
            <p:spPr>
              <a:xfrm>
                <a:off x="10266675" y="3321000"/>
                <a:ext cx="8452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BFAF1D40-5D71-0737-D37B-6BBBEE0F0443}"/>
                  </a:ext>
                </a:extLst>
              </p14:cNvPr>
              <p14:cNvContentPartPr/>
              <p14:nvPr/>
            </p14:nvContentPartPr>
            <p14:xfrm>
              <a:off x="10293189" y="3846328"/>
              <a:ext cx="758520" cy="7920"/>
            </p14:xfrm>
          </p:contentPart>
        </mc:Choice>
        <mc:Fallback xmlns="">
          <p:pic>
            <p:nvPicPr>
              <p:cNvPr id="23" name="Ink 22">
                <a:extLst>
                  <a:ext uri="{FF2B5EF4-FFF2-40B4-BE49-F238E27FC236}">
                    <a16:creationId xmlns:a16="http://schemas.microsoft.com/office/drawing/2014/main" id="{BFAF1D40-5D71-0737-D37B-6BBBEE0F0443}"/>
                  </a:ext>
                </a:extLst>
              </p:cNvPr>
              <p:cNvPicPr/>
              <p:nvPr/>
            </p:nvPicPr>
            <p:blipFill>
              <a:blip r:embed="rId17"/>
              <a:stretch>
                <a:fillRect/>
              </a:stretch>
            </p:blipFill>
            <p:spPr>
              <a:xfrm>
                <a:off x="10239189" y="3738688"/>
                <a:ext cx="8661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D9289C35-6EDE-05C8-0B02-F4395989680C}"/>
                  </a:ext>
                </a:extLst>
              </p14:cNvPr>
              <p14:cNvContentPartPr/>
              <p14:nvPr/>
            </p14:nvContentPartPr>
            <p14:xfrm>
              <a:off x="10335615" y="4260946"/>
              <a:ext cx="707040" cy="14040"/>
            </p14:xfrm>
          </p:contentPart>
        </mc:Choice>
        <mc:Fallback xmlns="">
          <p:pic>
            <p:nvPicPr>
              <p:cNvPr id="24" name="Ink 23">
                <a:extLst>
                  <a:ext uri="{FF2B5EF4-FFF2-40B4-BE49-F238E27FC236}">
                    <a16:creationId xmlns:a16="http://schemas.microsoft.com/office/drawing/2014/main" id="{D9289C35-6EDE-05C8-0B02-F4395989680C}"/>
                  </a:ext>
                </a:extLst>
              </p:cNvPr>
              <p:cNvPicPr/>
              <p:nvPr/>
            </p:nvPicPr>
            <p:blipFill>
              <a:blip r:embed="rId19"/>
              <a:stretch>
                <a:fillRect/>
              </a:stretch>
            </p:blipFill>
            <p:spPr>
              <a:xfrm>
                <a:off x="10281975" y="4153306"/>
                <a:ext cx="8146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6FF1E7D6-12E1-ABA8-90AA-7097F25D898A}"/>
                  </a:ext>
                </a:extLst>
              </p14:cNvPr>
              <p14:cNvContentPartPr/>
              <p14:nvPr/>
            </p14:nvContentPartPr>
            <p14:xfrm>
              <a:off x="10312089" y="4681684"/>
              <a:ext cx="720720" cy="17640"/>
            </p14:xfrm>
          </p:contentPart>
        </mc:Choice>
        <mc:Fallback xmlns="">
          <p:pic>
            <p:nvPicPr>
              <p:cNvPr id="25" name="Ink 24">
                <a:extLst>
                  <a:ext uri="{FF2B5EF4-FFF2-40B4-BE49-F238E27FC236}">
                    <a16:creationId xmlns:a16="http://schemas.microsoft.com/office/drawing/2014/main" id="{6FF1E7D6-12E1-ABA8-90AA-7097F25D898A}"/>
                  </a:ext>
                </a:extLst>
              </p:cNvPr>
              <p:cNvPicPr/>
              <p:nvPr/>
            </p:nvPicPr>
            <p:blipFill>
              <a:blip r:embed="rId21"/>
              <a:stretch>
                <a:fillRect/>
              </a:stretch>
            </p:blipFill>
            <p:spPr>
              <a:xfrm>
                <a:off x="10258089" y="4573684"/>
                <a:ext cx="828360" cy="233280"/>
              </a:xfrm>
              <a:prstGeom prst="rect">
                <a:avLst/>
              </a:prstGeom>
            </p:spPr>
          </p:pic>
        </mc:Fallback>
      </mc:AlternateContent>
    </p:spTree>
    <p:extLst>
      <p:ext uri="{BB962C8B-B14F-4D97-AF65-F5344CB8AC3E}">
        <p14:creationId xmlns:p14="http://schemas.microsoft.com/office/powerpoint/2010/main" val="2434988586"/>
      </p:ext>
    </p:extLst>
  </p:cSld>
  <p:clrMapOvr>
    <a:masterClrMapping/>
  </p:clrMapOvr>
  <mc:AlternateContent xmlns:mc="http://schemas.openxmlformats.org/markup-compatibility/2006" xmlns:p14="http://schemas.microsoft.com/office/powerpoint/2010/main">
    <mc:Choice Requires="p14">
      <p:transition spd="slow" p14:dur="2000" advTm="25108"/>
    </mc:Choice>
    <mc:Fallback xmlns="">
      <p:transition spd="slow" advTm="251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7FB732-11B6-D869-26A4-FEF1326A5032}"/>
              </a:ext>
            </a:extLst>
          </p:cNvPr>
          <p:cNvSpPr>
            <a:spLocks noGrp="1"/>
          </p:cNvSpPr>
          <p:nvPr>
            <p:ph type="title"/>
          </p:nvPr>
        </p:nvSpPr>
        <p:spPr>
          <a:xfrm>
            <a:off x="107076" y="88860"/>
            <a:ext cx="5775931" cy="759793"/>
          </a:xfrm>
        </p:spPr>
        <p:txBody>
          <a:bodyPr>
            <a:normAutofit/>
          </a:bodyPr>
          <a:lstStyle/>
          <a:p>
            <a:r>
              <a:rPr lang="en-US" u="sng" dirty="0"/>
              <a:t>K Means Clustering</a:t>
            </a:r>
          </a:p>
        </p:txBody>
      </p:sp>
      <p:grpSp>
        <p:nvGrpSpPr>
          <p:cNvPr id="14"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 name="Freeform: Shape 21">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4">
            <a:extLst>
              <a:ext uri="{FF2B5EF4-FFF2-40B4-BE49-F238E27FC236}">
                <a16:creationId xmlns:a16="http://schemas.microsoft.com/office/drawing/2014/main" id="{E14B72E5-89D4-8836-8472-A2BDDA79FE91}"/>
              </a:ext>
            </a:extLst>
          </p:cNvPr>
          <p:cNvGraphicFramePr>
            <a:graphicFrameLocks noGrp="1"/>
          </p:cNvGraphicFramePr>
          <p:nvPr>
            <p:ph idx="1"/>
            <p:extLst>
              <p:ext uri="{D42A27DB-BD31-4B8C-83A1-F6EECF244321}">
                <p14:modId xmlns:p14="http://schemas.microsoft.com/office/powerpoint/2010/main" val="826560604"/>
              </p:ext>
            </p:extLst>
          </p:nvPr>
        </p:nvGraphicFramePr>
        <p:xfrm>
          <a:off x="26049" y="1570477"/>
          <a:ext cx="3820574" cy="3931960"/>
        </p:xfrm>
        <a:graphic>
          <a:graphicData uri="http://schemas.openxmlformats.org/drawingml/2006/table">
            <a:tbl>
              <a:tblPr/>
              <a:tblGrid>
                <a:gridCol w="325881">
                  <a:extLst>
                    <a:ext uri="{9D8B030D-6E8A-4147-A177-3AD203B41FA5}">
                      <a16:colId xmlns:a16="http://schemas.microsoft.com/office/drawing/2014/main" val="428659726"/>
                    </a:ext>
                  </a:extLst>
                </a:gridCol>
                <a:gridCol w="1359023">
                  <a:extLst>
                    <a:ext uri="{9D8B030D-6E8A-4147-A177-3AD203B41FA5}">
                      <a16:colId xmlns:a16="http://schemas.microsoft.com/office/drawing/2014/main" val="3094383146"/>
                    </a:ext>
                  </a:extLst>
                </a:gridCol>
                <a:gridCol w="711890">
                  <a:extLst>
                    <a:ext uri="{9D8B030D-6E8A-4147-A177-3AD203B41FA5}">
                      <a16:colId xmlns:a16="http://schemas.microsoft.com/office/drawing/2014/main" val="1160401600"/>
                    </a:ext>
                  </a:extLst>
                </a:gridCol>
                <a:gridCol w="711890">
                  <a:extLst>
                    <a:ext uri="{9D8B030D-6E8A-4147-A177-3AD203B41FA5}">
                      <a16:colId xmlns:a16="http://schemas.microsoft.com/office/drawing/2014/main" val="129447620"/>
                    </a:ext>
                  </a:extLst>
                </a:gridCol>
                <a:gridCol w="711890">
                  <a:extLst>
                    <a:ext uri="{9D8B030D-6E8A-4147-A177-3AD203B41FA5}">
                      <a16:colId xmlns:a16="http://schemas.microsoft.com/office/drawing/2014/main" val="3892098999"/>
                    </a:ext>
                  </a:extLst>
                </a:gridCol>
              </a:tblGrid>
              <a:tr h="905636">
                <a:tc>
                  <a:txBody>
                    <a:bodyPr/>
                    <a:lstStyle/>
                    <a:p>
                      <a:pPr algn="ctr" fontAlgn="ctr">
                        <a:spcBef>
                          <a:spcPts val="0"/>
                        </a:spcBef>
                        <a:spcAft>
                          <a:spcPts val="0"/>
                        </a:spcAft>
                      </a:pPr>
                      <a:r>
                        <a:rPr lang="en-US" sz="1200" b="1" i="0" u="none" strike="noStrike" dirty="0">
                          <a:solidFill>
                            <a:srgbClr val="FFFFFF"/>
                          </a:solidFill>
                          <a:effectLst/>
                          <a:latin typeface="Times New Roman" panose="02020603050405020304" pitchFamily="18" charset="0"/>
                          <a:cs typeface="Times New Roman" panose="02020603050405020304" pitchFamily="18" charset="0"/>
                        </a:rPr>
                        <a:t>K</a:t>
                      </a:r>
                      <a:endParaRPr lang="en-US" sz="12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5F27"/>
                    </a:solidFill>
                  </a:tcPr>
                </a:tc>
                <a:tc>
                  <a:txBody>
                    <a:bodyPr/>
                    <a:lstStyle/>
                    <a:p>
                      <a:pPr algn="ctr" fontAlgn="ctr">
                        <a:spcBef>
                          <a:spcPts val="0"/>
                        </a:spcBef>
                        <a:spcAft>
                          <a:spcPts val="0"/>
                        </a:spcAft>
                      </a:pPr>
                      <a:r>
                        <a:rPr lang="en-US" sz="1200" b="1" i="0" u="none" strike="noStrike" dirty="0">
                          <a:solidFill>
                            <a:srgbClr val="FFFFFF"/>
                          </a:solidFill>
                          <a:effectLst/>
                          <a:latin typeface="Times New Roman" panose="02020603050405020304" pitchFamily="18" charset="0"/>
                          <a:cs typeface="Times New Roman" panose="02020603050405020304" pitchFamily="18" charset="0"/>
                        </a:rPr>
                        <a:t>Number of clusters </a:t>
                      </a:r>
                      <a:endParaRPr lang="en-US" sz="12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5F27"/>
                    </a:solidFill>
                  </a:tcPr>
                </a:tc>
                <a:tc>
                  <a:txBody>
                    <a:bodyPr/>
                    <a:lstStyle/>
                    <a:p>
                      <a:pPr algn="ctr" fontAlgn="ctr">
                        <a:spcBef>
                          <a:spcPts val="0"/>
                        </a:spcBef>
                        <a:spcAft>
                          <a:spcPts val="0"/>
                        </a:spcAft>
                      </a:pPr>
                      <a:r>
                        <a:rPr lang="en-US" sz="1200" b="1" i="0" u="none" strike="noStrike" dirty="0">
                          <a:solidFill>
                            <a:srgbClr val="FFFFFF"/>
                          </a:solidFill>
                          <a:effectLst/>
                          <a:latin typeface="Times New Roman" panose="02020603050405020304" pitchFamily="18" charset="0"/>
                          <a:cs typeface="Times New Roman" panose="02020603050405020304" pitchFamily="18" charset="0"/>
                        </a:rPr>
                        <a:t>R square</a:t>
                      </a:r>
                      <a:endParaRPr lang="en-US" sz="12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5F27"/>
                    </a:solidFill>
                  </a:tcPr>
                </a:tc>
                <a:tc>
                  <a:txBody>
                    <a:bodyPr/>
                    <a:lstStyle/>
                    <a:p>
                      <a:pPr algn="ctr" fontAlgn="ctr">
                        <a:spcBef>
                          <a:spcPts val="0"/>
                        </a:spcBef>
                        <a:spcAft>
                          <a:spcPts val="0"/>
                        </a:spcAft>
                      </a:pPr>
                      <a:r>
                        <a:rPr lang="en-US" sz="1200" b="1" i="0" u="none" strike="noStrike" dirty="0">
                          <a:solidFill>
                            <a:srgbClr val="FFFFFF"/>
                          </a:solidFill>
                          <a:effectLst/>
                          <a:latin typeface="Times New Roman" panose="02020603050405020304" pitchFamily="18" charset="0"/>
                          <a:cs typeface="Times New Roman" panose="02020603050405020304" pitchFamily="18" charset="0"/>
                        </a:rPr>
                        <a:t>CCC</a:t>
                      </a:r>
                      <a:endParaRPr lang="en-US" sz="12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5F27"/>
                    </a:solidFill>
                  </a:tcPr>
                </a:tc>
                <a:tc>
                  <a:txBody>
                    <a:bodyPr/>
                    <a:lstStyle/>
                    <a:p>
                      <a:pPr algn="ctr" fontAlgn="ctr">
                        <a:spcBef>
                          <a:spcPts val="0"/>
                        </a:spcBef>
                        <a:spcAft>
                          <a:spcPts val="0"/>
                        </a:spcAft>
                      </a:pPr>
                      <a:r>
                        <a:rPr lang="en-US" sz="1200" b="1" i="0" u="none" strike="noStrike" dirty="0">
                          <a:solidFill>
                            <a:srgbClr val="FFFFFF"/>
                          </a:solidFill>
                          <a:effectLst/>
                          <a:latin typeface="Times New Roman" panose="02020603050405020304" pitchFamily="18" charset="0"/>
                          <a:cs typeface="Times New Roman" panose="02020603050405020304" pitchFamily="18" charset="0"/>
                        </a:rPr>
                        <a:t>Pseudo F</a:t>
                      </a:r>
                      <a:endParaRPr lang="en-US" sz="12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5F27"/>
                    </a:solidFill>
                  </a:tcPr>
                </a:tc>
                <a:extLst>
                  <a:ext uri="{0D108BD9-81ED-4DB2-BD59-A6C34878D82A}">
                    <a16:rowId xmlns:a16="http://schemas.microsoft.com/office/drawing/2014/main" val="2585525361"/>
                  </a:ext>
                </a:extLst>
              </a:tr>
              <a:tr h="432332">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3</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3</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0.26954</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62.725</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6106.28</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4115913"/>
                  </a:ext>
                </a:extLst>
              </a:tr>
              <a:tr h="432332">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4</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4</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0.34856</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55.321</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5555.32</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3017227"/>
                  </a:ext>
                </a:extLst>
              </a:tr>
              <a:tr h="432332">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5</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5</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0.40932</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44.394</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5094.47</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799559"/>
                  </a:ext>
                </a:extLst>
              </a:tr>
              <a:tr h="432332">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6</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6</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0.44995</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26.086</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4477.51</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0540990"/>
                  </a:ext>
                </a:extLst>
              </a:tr>
              <a:tr h="432332">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7</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7</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0.48563</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27.45</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4297.81</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7257338"/>
                  </a:ext>
                </a:extLst>
              </a:tr>
              <a:tr h="432332">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8</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8</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a:solidFill>
                            <a:srgbClr val="000000"/>
                          </a:solidFill>
                          <a:effectLst/>
                          <a:latin typeface="Times New Roman" panose="02020603050405020304" pitchFamily="18" charset="0"/>
                          <a:cs typeface="Times New Roman" panose="02020603050405020304" pitchFamily="18" charset="0"/>
                        </a:rPr>
                        <a:t>0.50816</a:t>
                      </a:r>
                      <a:endParaRPr lang="en-US" sz="1400" b="0" i="0" u="none" strike="noStrike">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24.486</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3996.41</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0423550"/>
                  </a:ext>
                </a:extLst>
              </a:tr>
              <a:tr h="432332">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9</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9</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0.52704</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54.909</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US" sz="1400" b="0" i="0" kern="1200" dirty="0">
                          <a:solidFill>
                            <a:schemeClr val="tx1"/>
                          </a:solidFill>
                          <a:effectLst/>
                          <a:latin typeface="Times New Roman" panose="02020603050405020304" pitchFamily="18" charset="0"/>
                          <a:ea typeface="+mn-ea"/>
                          <a:cs typeface="Times New Roman" panose="02020603050405020304" pitchFamily="18" charset="0"/>
                        </a:rPr>
                        <a:t>4140.61</a:t>
                      </a:r>
                      <a:endParaRPr lang="en-US" sz="1400" b="0" i="0" u="none" strike="noStrike" dirty="0">
                        <a:effectLst/>
                        <a:latin typeface="Times New Roman" panose="02020603050405020304" pitchFamily="18" charset="0"/>
                        <a:cs typeface="Times New Roman" panose="02020603050405020304" pitchFamily="18" charset="0"/>
                      </a:endParaRPr>
                    </a:p>
                  </a:txBody>
                  <a:tcPr marL="19249" marR="19249" marT="192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679653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E533F661-6F3E-2493-4E86-FA996259CF63}"/>
                  </a:ext>
                </a:extLst>
              </p14:cNvPr>
              <p14:cNvContentPartPr/>
              <p14:nvPr/>
            </p14:nvContentPartPr>
            <p14:xfrm>
              <a:off x="811795" y="4460082"/>
              <a:ext cx="535320" cy="5040"/>
            </p14:xfrm>
          </p:contentPart>
        </mc:Choice>
        <mc:Fallback xmlns="">
          <p:pic>
            <p:nvPicPr>
              <p:cNvPr id="13" name="Ink 12">
                <a:extLst>
                  <a:ext uri="{FF2B5EF4-FFF2-40B4-BE49-F238E27FC236}">
                    <a16:creationId xmlns:a16="http://schemas.microsoft.com/office/drawing/2014/main" id="{E533F661-6F3E-2493-4E86-FA996259CF63}"/>
                  </a:ext>
                </a:extLst>
              </p:cNvPr>
              <p:cNvPicPr/>
              <p:nvPr/>
            </p:nvPicPr>
            <p:blipFill>
              <a:blip r:embed="rId6"/>
              <a:stretch>
                <a:fillRect/>
              </a:stretch>
            </p:blipFill>
            <p:spPr>
              <a:xfrm>
                <a:off x="757795" y="4352082"/>
                <a:ext cx="642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05CA1B6D-79C1-8C67-8F1E-D7EAF8FF5F87}"/>
                  </a:ext>
                </a:extLst>
              </p14:cNvPr>
              <p14:cNvContentPartPr/>
              <p14:nvPr/>
            </p14:nvContentPartPr>
            <p14:xfrm>
              <a:off x="1794366" y="4421763"/>
              <a:ext cx="646200" cy="14760"/>
            </p14:xfrm>
          </p:contentPart>
        </mc:Choice>
        <mc:Fallback xmlns="">
          <p:pic>
            <p:nvPicPr>
              <p:cNvPr id="23" name="Ink 22">
                <a:extLst>
                  <a:ext uri="{FF2B5EF4-FFF2-40B4-BE49-F238E27FC236}">
                    <a16:creationId xmlns:a16="http://schemas.microsoft.com/office/drawing/2014/main" id="{05CA1B6D-79C1-8C67-8F1E-D7EAF8FF5F87}"/>
                  </a:ext>
                </a:extLst>
              </p:cNvPr>
              <p:cNvPicPr/>
              <p:nvPr/>
            </p:nvPicPr>
            <p:blipFill>
              <a:blip r:embed="rId8"/>
              <a:stretch>
                <a:fillRect/>
              </a:stretch>
            </p:blipFill>
            <p:spPr>
              <a:xfrm>
                <a:off x="1740366" y="4314123"/>
                <a:ext cx="7538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FEA062E5-43FB-4BAA-7294-93A436DB11B3}"/>
                  </a:ext>
                </a:extLst>
              </p14:cNvPr>
              <p14:cNvContentPartPr/>
              <p14:nvPr/>
            </p14:nvContentPartPr>
            <p14:xfrm>
              <a:off x="2562014" y="4429143"/>
              <a:ext cx="387720" cy="2880"/>
            </p14:xfrm>
          </p:contentPart>
        </mc:Choice>
        <mc:Fallback xmlns="">
          <p:pic>
            <p:nvPicPr>
              <p:cNvPr id="32" name="Ink 31">
                <a:extLst>
                  <a:ext uri="{FF2B5EF4-FFF2-40B4-BE49-F238E27FC236}">
                    <a16:creationId xmlns:a16="http://schemas.microsoft.com/office/drawing/2014/main" id="{FEA062E5-43FB-4BAA-7294-93A436DB11B3}"/>
                  </a:ext>
                </a:extLst>
              </p:cNvPr>
              <p:cNvPicPr/>
              <p:nvPr/>
            </p:nvPicPr>
            <p:blipFill>
              <a:blip r:embed="rId10"/>
              <a:stretch>
                <a:fillRect/>
              </a:stretch>
            </p:blipFill>
            <p:spPr>
              <a:xfrm>
                <a:off x="2508014" y="4321143"/>
                <a:ext cx="4953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8BE416E5-0450-9E35-A089-705460F4ECF5}"/>
                  </a:ext>
                </a:extLst>
              </p14:cNvPr>
              <p14:cNvContentPartPr/>
              <p14:nvPr/>
            </p14:nvContentPartPr>
            <p14:xfrm>
              <a:off x="3200265" y="4416363"/>
              <a:ext cx="567000" cy="5400"/>
            </p14:xfrm>
          </p:contentPart>
        </mc:Choice>
        <mc:Fallback xmlns="">
          <p:pic>
            <p:nvPicPr>
              <p:cNvPr id="33" name="Ink 32">
                <a:extLst>
                  <a:ext uri="{FF2B5EF4-FFF2-40B4-BE49-F238E27FC236}">
                    <a16:creationId xmlns:a16="http://schemas.microsoft.com/office/drawing/2014/main" id="{8BE416E5-0450-9E35-A089-705460F4ECF5}"/>
                  </a:ext>
                </a:extLst>
              </p:cNvPr>
              <p:cNvPicPr/>
              <p:nvPr/>
            </p:nvPicPr>
            <p:blipFill>
              <a:blip r:embed="rId12"/>
              <a:stretch>
                <a:fillRect/>
              </a:stretch>
            </p:blipFill>
            <p:spPr>
              <a:xfrm>
                <a:off x="3146625" y="4308723"/>
                <a:ext cx="674640" cy="221040"/>
              </a:xfrm>
              <a:prstGeom prst="rect">
                <a:avLst/>
              </a:prstGeom>
            </p:spPr>
          </p:pic>
        </mc:Fallback>
      </mc:AlternateContent>
      <p:graphicFrame>
        <p:nvGraphicFramePr>
          <p:cNvPr id="34" name="Chart 33">
            <a:extLst>
              <a:ext uri="{FF2B5EF4-FFF2-40B4-BE49-F238E27FC236}">
                <a16:creationId xmlns:a16="http://schemas.microsoft.com/office/drawing/2014/main" id="{08ADC609-E107-058B-910E-220DC6DCF17E}"/>
              </a:ext>
            </a:extLst>
          </p:cNvPr>
          <p:cNvGraphicFramePr/>
          <p:nvPr>
            <p:extLst>
              <p:ext uri="{D42A27DB-BD31-4B8C-83A1-F6EECF244321}">
                <p14:modId xmlns:p14="http://schemas.microsoft.com/office/powerpoint/2010/main" val="78754925"/>
              </p:ext>
            </p:extLst>
          </p:nvPr>
        </p:nvGraphicFramePr>
        <p:xfrm>
          <a:off x="7943866" y="215044"/>
          <a:ext cx="4072071" cy="2471462"/>
        </p:xfrm>
        <a:graphic>
          <a:graphicData uri="http://schemas.openxmlformats.org/drawingml/2006/chart">
            <c:chart xmlns:c="http://schemas.openxmlformats.org/drawingml/2006/chart" xmlns:r="http://schemas.openxmlformats.org/officeDocument/2006/relationships" r:id="rId13"/>
          </a:graphicData>
        </a:graphic>
      </p:graphicFrame>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5E06F8D5-5779-014B-C20E-F35F3A878D06}"/>
                  </a:ext>
                </a:extLst>
              </p14:cNvPr>
              <p14:cNvContentPartPr/>
              <p14:nvPr/>
            </p14:nvContentPartPr>
            <p14:xfrm>
              <a:off x="3217892" y="5278557"/>
              <a:ext cx="574560" cy="12960"/>
            </p14:xfrm>
          </p:contentPart>
        </mc:Choice>
        <mc:Fallback xmlns="">
          <p:pic>
            <p:nvPicPr>
              <p:cNvPr id="36" name="Ink 35">
                <a:extLst>
                  <a:ext uri="{FF2B5EF4-FFF2-40B4-BE49-F238E27FC236}">
                    <a16:creationId xmlns:a16="http://schemas.microsoft.com/office/drawing/2014/main" id="{5E06F8D5-5779-014B-C20E-F35F3A878D06}"/>
                  </a:ext>
                </a:extLst>
              </p:cNvPr>
              <p:cNvPicPr/>
              <p:nvPr/>
            </p:nvPicPr>
            <p:blipFill>
              <a:blip r:embed="rId15"/>
              <a:stretch>
                <a:fillRect/>
              </a:stretch>
            </p:blipFill>
            <p:spPr>
              <a:xfrm>
                <a:off x="3164252" y="5170557"/>
                <a:ext cx="682200" cy="228600"/>
              </a:xfrm>
              <a:prstGeom prst="rect">
                <a:avLst/>
              </a:prstGeom>
            </p:spPr>
          </p:pic>
        </mc:Fallback>
      </mc:AlternateContent>
      <p:graphicFrame>
        <p:nvGraphicFramePr>
          <p:cNvPr id="37" name="Chart 36">
            <a:extLst>
              <a:ext uri="{FF2B5EF4-FFF2-40B4-BE49-F238E27FC236}">
                <a16:creationId xmlns:a16="http://schemas.microsoft.com/office/drawing/2014/main" id="{9B605CFB-E579-BCF4-1B9B-12479BBCB3C7}"/>
              </a:ext>
            </a:extLst>
          </p:cNvPr>
          <p:cNvGraphicFramePr/>
          <p:nvPr>
            <p:extLst>
              <p:ext uri="{D42A27DB-BD31-4B8C-83A1-F6EECF244321}">
                <p14:modId xmlns:p14="http://schemas.microsoft.com/office/powerpoint/2010/main" val="3894931685"/>
              </p:ext>
            </p:extLst>
          </p:nvPr>
        </p:nvGraphicFramePr>
        <p:xfrm>
          <a:off x="7960517" y="2665496"/>
          <a:ext cx="4038767" cy="2559539"/>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5" name="Content Placeholder 3">
            <a:extLst>
              <a:ext uri="{FF2B5EF4-FFF2-40B4-BE49-F238E27FC236}">
                <a16:creationId xmlns:a16="http://schemas.microsoft.com/office/drawing/2014/main" id="{09E326B7-A55F-25A0-791E-9B2BA3C1F35D}"/>
              </a:ext>
            </a:extLst>
          </p:cNvPr>
          <p:cNvGraphicFramePr>
            <a:graphicFrameLocks/>
          </p:cNvGraphicFramePr>
          <p:nvPr>
            <p:extLst>
              <p:ext uri="{D42A27DB-BD31-4B8C-83A1-F6EECF244321}">
                <p14:modId xmlns:p14="http://schemas.microsoft.com/office/powerpoint/2010/main" val="4038879325"/>
              </p:ext>
            </p:extLst>
          </p:nvPr>
        </p:nvGraphicFramePr>
        <p:xfrm>
          <a:off x="3822147" y="1696445"/>
          <a:ext cx="4121719" cy="2950449"/>
        </p:xfrm>
        <a:graphic>
          <a:graphicData uri="http://schemas.openxmlformats.org/drawingml/2006/chart">
            <c:chart xmlns:c="http://schemas.openxmlformats.org/drawingml/2006/chart" xmlns:r="http://schemas.openxmlformats.org/officeDocument/2006/relationships" r:id="rId17"/>
          </a:graphicData>
        </a:graphic>
      </p:graphicFrame>
      <p:sp>
        <p:nvSpPr>
          <p:cNvPr id="38" name="TextBox 37">
            <a:extLst>
              <a:ext uri="{FF2B5EF4-FFF2-40B4-BE49-F238E27FC236}">
                <a16:creationId xmlns:a16="http://schemas.microsoft.com/office/drawing/2014/main" id="{FA29B69F-4114-2D2C-61F9-1D16B4FD110B}"/>
              </a:ext>
            </a:extLst>
          </p:cNvPr>
          <p:cNvSpPr txBox="1"/>
          <p:nvPr/>
        </p:nvSpPr>
        <p:spPr>
          <a:xfrm>
            <a:off x="230921" y="5606383"/>
            <a:ext cx="4803195"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Pseudo f shows cluster 9 as a first local maxima.</a:t>
            </a:r>
          </a:p>
          <a:p>
            <a:r>
              <a:rPr lang="en-US" dirty="0">
                <a:latin typeface="Times New Roman" panose="02020603050405020304" pitchFamily="18" charset="0"/>
                <a:cs typeface="Times New Roman" panose="02020603050405020304" pitchFamily="18" charset="0"/>
              </a:rPr>
              <a:t>CCC shows the local maxima as cluster 7.</a:t>
            </a:r>
          </a:p>
          <a:p>
            <a:r>
              <a:rPr lang="en-US" dirty="0">
                <a:latin typeface="Times New Roman" panose="02020603050405020304" pitchFamily="18" charset="0"/>
                <a:cs typeface="Times New Roman" panose="02020603050405020304" pitchFamily="18" charset="0"/>
              </a:rPr>
              <a:t>R Square for cluster 7 is 48.56%.</a:t>
            </a:r>
          </a:p>
          <a:p>
            <a:endParaRPr lang="en-US" dirty="0"/>
          </a:p>
        </p:txBody>
      </p:sp>
    </p:spTree>
    <p:extLst>
      <p:ext uri="{BB962C8B-B14F-4D97-AF65-F5344CB8AC3E}">
        <p14:creationId xmlns:p14="http://schemas.microsoft.com/office/powerpoint/2010/main" val="969718727"/>
      </p:ext>
    </p:extLst>
  </p:cSld>
  <p:clrMapOvr>
    <a:masterClrMapping/>
  </p:clrMapOvr>
  <mc:AlternateContent xmlns:mc="http://schemas.openxmlformats.org/markup-compatibility/2006" xmlns:p14="http://schemas.microsoft.com/office/powerpoint/2010/main">
    <mc:Choice Requires="p14">
      <p:transition spd="slow" p14:dur="2000" advTm="33930"/>
    </mc:Choice>
    <mc:Fallback xmlns="">
      <p:transition spd="slow" advTm="33930"/>
    </mc:Fallback>
  </mc:AlternateContent>
</p:sld>
</file>

<file path=ppt/theme/theme1.xml><?xml version="1.0" encoding="utf-8"?>
<a:theme xmlns:a="http://schemas.openxmlformats.org/drawingml/2006/main" name="Roca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4374</TotalTime>
  <Words>1210</Words>
  <Application>Microsoft Macintosh PowerPoint</Application>
  <PresentationFormat>Widescreen</PresentationFormat>
  <Paragraphs>226</Paragraphs>
  <Slides>15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vt:lpstr>
      <vt:lpstr>Avenir Next LT Pro Light</vt:lpstr>
      <vt:lpstr>Calibri</vt:lpstr>
      <vt:lpstr>Georgia Pro Semibold</vt:lpstr>
      <vt:lpstr>Times New Roman</vt:lpstr>
      <vt:lpstr>RocaVTI</vt:lpstr>
      <vt:lpstr>Market Segmentation</vt:lpstr>
      <vt:lpstr>Design Of Market Segmentation</vt:lpstr>
      <vt:lpstr>PowerPoint Presentation</vt:lpstr>
      <vt:lpstr>Reading raw data and Creating new Variables</vt:lpstr>
      <vt:lpstr>Principal Component Analysis</vt:lpstr>
      <vt:lpstr>PowerPoint Presentation</vt:lpstr>
      <vt:lpstr>However, because one of the variables- ‘DRESS TO PLEASE MYSELF’ had 0.46985 as a value hence I changed it to ‘FUNCTION MST IMPRTNT FCTR IN CLTHS I BUY’ and following are the revised Eigen values table which shows 2 extracted factors and 56.85% of variance which can be explained, scree plot has a gradient slope and varimax rotation looks good as well. </vt:lpstr>
      <vt:lpstr>PowerPoint Presentation</vt:lpstr>
      <vt:lpstr>K Means Clustering</vt:lpstr>
      <vt:lpstr>The cluster means show a good solution because the means of single driver variables and abstract constructs have very good spread, and there is discrimination among the cluster means.  Following is the post analysis of difference within the cluster variable with (0.1 difference): Combinations Formula-n!/r!(n-r)!= 7!/2!(7−2)!​=21 21*6(single driver+ abstract construct)=126 with 6 ties that is 6/126 which is 4.76%.</vt:lpstr>
      <vt:lpstr>Gap Analysis</vt:lpstr>
      <vt:lpstr>FirstPeak cluster means</vt:lpstr>
      <vt:lpstr>Descriptor Variable Cluster Means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Segmentation</dc:title>
  <dc:creator>Nupoor Karnik</dc:creator>
  <cp:lastModifiedBy>Nupoor Karnik</cp:lastModifiedBy>
  <cp:revision>22</cp:revision>
  <dcterms:created xsi:type="dcterms:W3CDTF">2023-11-25T01:31:02Z</dcterms:created>
  <dcterms:modified xsi:type="dcterms:W3CDTF">2023-11-28T03:33:02Z</dcterms:modified>
</cp:coreProperties>
</file>